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4.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media/image64.jpg" ContentType="image/jpeg"/>
  <Override PartName="/ppt/media/image65.jpg" ContentType="image/jpeg"/>
  <Override PartName="/ppt/media/image67.jpg" ContentType="image/jpeg"/>
  <Override PartName="/ppt/media/image6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34"/>
  </p:notesMasterIdLst>
  <p:sldIdLst>
    <p:sldId id="583" r:id="rId4"/>
    <p:sldId id="643" r:id="rId5"/>
    <p:sldId id="608" r:id="rId6"/>
    <p:sldId id="605" r:id="rId7"/>
    <p:sldId id="606" r:id="rId8"/>
    <p:sldId id="586" r:id="rId9"/>
    <p:sldId id="607" r:id="rId10"/>
    <p:sldId id="609" r:id="rId11"/>
    <p:sldId id="610" r:id="rId12"/>
    <p:sldId id="570" r:id="rId13"/>
    <p:sldId id="587" r:id="rId14"/>
    <p:sldId id="590" r:id="rId15"/>
    <p:sldId id="591" r:id="rId16"/>
    <p:sldId id="644" r:id="rId17"/>
    <p:sldId id="616" r:id="rId18"/>
    <p:sldId id="594" r:id="rId19"/>
    <p:sldId id="666" r:id="rId20"/>
    <p:sldId id="622" r:id="rId21"/>
    <p:sldId id="647" r:id="rId22"/>
    <p:sldId id="650" r:id="rId23"/>
    <p:sldId id="654" r:id="rId24"/>
    <p:sldId id="655" r:id="rId25"/>
    <p:sldId id="656" r:id="rId26"/>
    <p:sldId id="668" r:id="rId27"/>
    <p:sldId id="667" r:id="rId28"/>
    <p:sldId id="638" r:id="rId29"/>
    <p:sldId id="659" r:id="rId30"/>
    <p:sldId id="660" r:id="rId31"/>
    <p:sldId id="602" r:id="rId32"/>
    <p:sldId id="601" r:id="rId33"/>
  </p:sldIdLst>
  <p:sldSz cx="12192000" cy="6858000"/>
  <p:notesSz cx="6858000" cy="9144000"/>
  <p:embeddedFontLst>
    <p:embeddedFont>
      <p:font typeface="南宋书局体" panose="02010600030101010101" charset="-122"/>
      <p:regular r:id="rId35"/>
    </p:embeddedFont>
    <p:embeddedFont>
      <p:font typeface="Calibri" panose="020F0502020204030204" pitchFamily="34" charset="0"/>
      <p:regular r:id="rId36"/>
      <p:bold r:id="rId37"/>
      <p:italic r:id="rId38"/>
      <p:boldItalic r:id="rId39"/>
    </p:embeddedFont>
    <p:embeddedFont>
      <p:font typeface="等线" panose="02010600030101010101" pitchFamily="2" charset="-122"/>
      <p:regular r:id="rId40"/>
      <p:bold r:id="rId41"/>
    </p:embeddedFont>
    <p:embeddedFont>
      <p:font typeface="等线 Light" panose="02010600030101010101" pitchFamily="2" charset="-122"/>
      <p:regular r:id="rId42"/>
    </p:embeddedFont>
    <p:embeddedFont>
      <p:font typeface="方正清刻本悦宋简体" panose="02000000000000000000" pitchFamily="2" charset="-122"/>
      <p:regular r:id="rId43"/>
    </p:embeddedFont>
    <p:embeddedFont>
      <p:font typeface="华文宋体" panose="02010600040101010101" pitchFamily="2" charset="-122"/>
      <p:regular r:id="rId44"/>
    </p:embeddedFont>
    <p:embeddedFont>
      <p:font typeface="华文中宋" panose="02010600040101010101" pitchFamily="2" charset="-122"/>
      <p:regular r:id="rId45"/>
    </p:embeddedFont>
    <p:embeddedFont>
      <p:font typeface="微软雅黑" panose="020B0503020204020204" pitchFamily="34" charset="-122"/>
      <p:regular r:id="rId46"/>
      <p:bold r:id="rId4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orient="horz" pos="346" userDrawn="1">
          <p15:clr>
            <a:srgbClr val="A4A3A4"/>
          </p15:clr>
        </p15:guide>
        <p15:guide id="6"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0001"/>
    <a:srgbClr val="FFFFFF"/>
    <a:srgbClr val="2A555E"/>
    <a:srgbClr val="D0CECE"/>
    <a:srgbClr val="EDF4FA"/>
    <a:srgbClr val="710002"/>
    <a:srgbClr val="FFFF00"/>
    <a:srgbClr val="76A9B4"/>
    <a:srgbClr val="D70A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12" autoAdjust="0"/>
    <p:restoredTop sz="92733" autoAdjust="0"/>
  </p:normalViewPr>
  <p:slideViewPr>
    <p:cSldViewPr snapToGrid="0" showGuides="1">
      <p:cViewPr varScale="1">
        <p:scale>
          <a:sx n="105" d="100"/>
          <a:sy n="105" d="100"/>
        </p:scale>
        <p:origin x="150" y="222"/>
      </p:cViewPr>
      <p:guideLst>
        <p:guide orient="horz" pos="2183"/>
        <p:guide pos="3840"/>
        <p:guide pos="438"/>
        <p:guide pos="7242"/>
        <p:guide orient="horz" pos="346"/>
        <p:guide orient="horz" pos="3974"/>
      </p:guideLst>
    </p:cSldViewPr>
  </p:slideViewPr>
  <p:notesTextViewPr>
    <p:cViewPr>
      <p:scale>
        <a:sx n="1" d="1"/>
        <a:sy n="1" d="1"/>
      </p:scale>
      <p:origin x="0" y="0"/>
    </p:cViewPr>
  </p:notesTextViewPr>
  <p:sorterViewPr>
    <p:cViewPr>
      <p:scale>
        <a:sx n="100" d="100"/>
        <a:sy n="100" d="100"/>
      </p:scale>
      <p:origin x="0" y="59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A45EB-5CCB-445F-9116-A8CA288F0ACD}" type="doc">
      <dgm:prSet loTypeId="urn:microsoft.com/office/officeart/2005/8/layout/cycle5" loCatId="cycle" qsTypeId="urn:microsoft.com/office/officeart/2005/8/quickstyle/simple1" qsCatId="simple" csTypeId="urn:microsoft.com/office/officeart/2005/8/colors/accent3_1" csCatId="accent3" phldr="1"/>
      <dgm:spPr/>
      <dgm:t>
        <a:bodyPr/>
        <a:lstStyle/>
        <a:p>
          <a:endParaRPr lang="zh-CN" altLang="en-US"/>
        </a:p>
      </dgm:t>
    </dgm:pt>
    <dgm:pt modelId="{81E02A8A-A950-40BF-A839-DC945342E4A9}">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光阴教室</a:t>
          </a:r>
        </a:p>
      </dgm:t>
    </dgm:pt>
    <dgm:pt modelId="{2F668D57-3727-4A25-91A6-8CD35EDEA499}" type="parTrans" cxnId="{78BFD7BD-58C9-4F5B-9166-57AC49B32066}">
      <dgm:prSet/>
      <dgm:spPr/>
      <dgm:t>
        <a:bodyPr/>
        <a:lstStyle/>
        <a:p>
          <a:endParaRPr lang="zh-CN" altLang="en-US"/>
        </a:p>
      </dgm:t>
    </dgm:pt>
    <dgm:pt modelId="{72B14A62-90F8-4F58-8881-C667898BAC36}" type="sibTrans" cxnId="{78BFD7BD-58C9-4F5B-9166-57AC49B32066}">
      <dgm:prSet/>
      <dgm:spPr/>
      <dgm:t>
        <a:bodyPr/>
        <a:lstStyle/>
        <a:p>
          <a:endParaRPr lang="zh-CN" altLang="en-US"/>
        </a:p>
      </dgm:t>
    </dgm:pt>
    <dgm:pt modelId="{C7CBFC60-1B29-41D7-854F-2B03127ED7BF}">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岁月供销社</a:t>
          </a:r>
        </a:p>
      </dgm:t>
    </dgm:pt>
    <dgm:pt modelId="{FE1CF212-1D32-41BC-BAF9-86B2CF2912DF}" type="parTrans" cxnId="{62420827-64A0-4841-8AB9-557A4F3EDE3D}">
      <dgm:prSet/>
      <dgm:spPr/>
      <dgm:t>
        <a:bodyPr/>
        <a:lstStyle/>
        <a:p>
          <a:endParaRPr lang="zh-CN" altLang="en-US"/>
        </a:p>
      </dgm:t>
    </dgm:pt>
    <dgm:pt modelId="{EFE06264-732A-4BAB-9316-69E2539D8202}" type="sibTrans" cxnId="{62420827-64A0-4841-8AB9-557A4F3EDE3D}">
      <dgm:prSet/>
      <dgm:spPr/>
      <dgm:t>
        <a:bodyPr/>
        <a:lstStyle/>
        <a:p>
          <a:endParaRPr lang="zh-CN" altLang="en-US"/>
        </a:p>
      </dgm:t>
    </dgm:pt>
    <dgm:pt modelId="{D9C2F21B-F3EF-46E9-A384-0F411E67E57A}">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奇妙时空屋</a:t>
          </a:r>
        </a:p>
      </dgm:t>
    </dgm:pt>
    <dgm:pt modelId="{24B4A6A8-14DC-4792-AA82-51AE8FB49E21}" type="parTrans" cxnId="{41A453DB-33D4-4AEA-BC86-20B046F9BD7F}">
      <dgm:prSet/>
      <dgm:spPr/>
      <dgm:t>
        <a:bodyPr/>
        <a:lstStyle/>
        <a:p>
          <a:endParaRPr lang="zh-CN" altLang="en-US"/>
        </a:p>
      </dgm:t>
    </dgm:pt>
    <dgm:pt modelId="{A132A4C1-7213-4A50-8A6D-CABD09CE712B}" type="sibTrans" cxnId="{41A453DB-33D4-4AEA-BC86-20B046F9BD7F}">
      <dgm:prSet/>
      <dgm:spPr/>
      <dgm:t>
        <a:bodyPr/>
        <a:lstStyle/>
        <a:p>
          <a:endParaRPr lang="zh-CN" altLang="en-US"/>
        </a:p>
      </dgm:t>
    </dgm:pt>
    <dgm:pt modelId="{0D0ABF46-21F7-41F5-8989-C5BA451D1020}">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时光照相馆</a:t>
          </a:r>
        </a:p>
      </dgm:t>
    </dgm:pt>
    <dgm:pt modelId="{BBAB40D4-C67A-4C88-A7F9-1E8BF8F624B6}" type="parTrans" cxnId="{F909A878-0870-43A6-9330-8997FD8EDC1C}">
      <dgm:prSet/>
      <dgm:spPr/>
      <dgm:t>
        <a:bodyPr/>
        <a:lstStyle/>
        <a:p>
          <a:endParaRPr lang="zh-CN" altLang="en-US"/>
        </a:p>
      </dgm:t>
    </dgm:pt>
    <dgm:pt modelId="{FBBD1462-2443-4528-A281-C428243B5299}" type="sibTrans" cxnId="{F909A878-0870-43A6-9330-8997FD8EDC1C}">
      <dgm:prSet/>
      <dgm:spPr/>
      <dgm:t>
        <a:bodyPr/>
        <a:lstStyle/>
        <a:p>
          <a:endParaRPr lang="zh-CN" altLang="en-US"/>
        </a:p>
      </dgm:t>
    </dgm:pt>
    <dgm:pt modelId="{13122313-19AE-4D83-8B18-56C179C81DEE}">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时光走廊</a:t>
          </a:r>
        </a:p>
      </dgm:t>
    </dgm:pt>
    <dgm:pt modelId="{FF389415-0FC5-48FE-B23C-4790788A71E6}" type="parTrans" cxnId="{8BD62AE7-D552-4E4A-9315-787F9F01A8A7}">
      <dgm:prSet/>
      <dgm:spPr/>
      <dgm:t>
        <a:bodyPr/>
        <a:lstStyle/>
        <a:p>
          <a:endParaRPr lang="zh-CN" altLang="en-US"/>
        </a:p>
      </dgm:t>
    </dgm:pt>
    <dgm:pt modelId="{D2A5ECB3-3076-4D2E-9251-F1E70A6816ED}" type="sibTrans" cxnId="{8BD62AE7-D552-4E4A-9315-787F9F01A8A7}">
      <dgm:prSet/>
      <dgm:spPr/>
      <dgm:t>
        <a:bodyPr/>
        <a:lstStyle/>
        <a:p>
          <a:endParaRPr lang="zh-CN" altLang="en-US"/>
        </a:p>
      </dgm:t>
    </dgm:pt>
    <dgm:pt modelId="{047650BD-E9FE-425C-B249-89560765FF75}" type="pres">
      <dgm:prSet presAssocID="{D25A45EB-5CCB-445F-9116-A8CA288F0ACD}" presName="cycle" presStyleCnt="0">
        <dgm:presLayoutVars>
          <dgm:dir/>
          <dgm:resizeHandles val="exact"/>
        </dgm:presLayoutVars>
      </dgm:prSet>
      <dgm:spPr/>
    </dgm:pt>
    <dgm:pt modelId="{6E7A84B9-AC1C-4122-BA5F-727FE0C47728}" type="pres">
      <dgm:prSet presAssocID="{81E02A8A-A950-40BF-A839-DC945342E4A9}" presName="node" presStyleLbl="node1" presStyleIdx="0" presStyleCnt="5">
        <dgm:presLayoutVars>
          <dgm:bulletEnabled val="1"/>
        </dgm:presLayoutVars>
      </dgm:prSet>
      <dgm:spPr/>
    </dgm:pt>
    <dgm:pt modelId="{38FA08F2-E5C3-4CC2-B502-BDB4026D4C35}" type="pres">
      <dgm:prSet presAssocID="{81E02A8A-A950-40BF-A839-DC945342E4A9}" presName="spNode" presStyleCnt="0"/>
      <dgm:spPr/>
    </dgm:pt>
    <dgm:pt modelId="{0EC77DB8-22C6-4DEA-A9E6-24B50A8B191E}" type="pres">
      <dgm:prSet presAssocID="{72B14A62-90F8-4F58-8881-C667898BAC36}" presName="sibTrans" presStyleLbl="sibTrans1D1" presStyleIdx="0" presStyleCnt="5"/>
      <dgm:spPr/>
    </dgm:pt>
    <dgm:pt modelId="{D0D2FEEB-7A53-441F-A021-02E97F2AE039}" type="pres">
      <dgm:prSet presAssocID="{C7CBFC60-1B29-41D7-854F-2B03127ED7BF}" presName="node" presStyleLbl="node1" presStyleIdx="1" presStyleCnt="5">
        <dgm:presLayoutVars>
          <dgm:bulletEnabled val="1"/>
        </dgm:presLayoutVars>
      </dgm:prSet>
      <dgm:spPr/>
    </dgm:pt>
    <dgm:pt modelId="{AE87E517-72E4-47DF-9877-E4BBD1810D44}" type="pres">
      <dgm:prSet presAssocID="{C7CBFC60-1B29-41D7-854F-2B03127ED7BF}" presName="spNode" presStyleCnt="0"/>
      <dgm:spPr/>
    </dgm:pt>
    <dgm:pt modelId="{65E99820-B2ED-4046-9F22-71E425673AB1}" type="pres">
      <dgm:prSet presAssocID="{EFE06264-732A-4BAB-9316-69E2539D8202}" presName="sibTrans" presStyleLbl="sibTrans1D1" presStyleIdx="1" presStyleCnt="5"/>
      <dgm:spPr/>
    </dgm:pt>
    <dgm:pt modelId="{A1A7DC44-2BF8-44A3-8120-E066898BFAF7}" type="pres">
      <dgm:prSet presAssocID="{D9C2F21B-F3EF-46E9-A384-0F411E67E57A}" presName="node" presStyleLbl="node1" presStyleIdx="2" presStyleCnt="5">
        <dgm:presLayoutVars>
          <dgm:bulletEnabled val="1"/>
        </dgm:presLayoutVars>
      </dgm:prSet>
      <dgm:spPr/>
    </dgm:pt>
    <dgm:pt modelId="{C890CF78-B807-4BC1-AFB6-C290F600AF1E}" type="pres">
      <dgm:prSet presAssocID="{D9C2F21B-F3EF-46E9-A384-0F411E67E57A}" presName="spNode" presStyleCnt="0"/>
      <dgm:spPr/>
    </dgm:pt>
    <dgm:pt modelId="{87CBC639-C5A5-4B4E-9A0A-2F47A38437AB}" type="pres">
      <dgm:prSet presAssocID="{A132A4C1-7213-4A50-8A6D-CABD09CE712B}" presName="sibTrans" presStyleLbl="sibTrans1D1" presStyleIdx="2" presStyleCnt="5"/>
      <dgm:spPr/>
    </dgm:pt>
    <dgm:pt modelId="{467FF509-91D7-42CC-A25E-4B9415655EF3}" type="pres">
      <dgm:prSet presAssocID="{0D0ABF46-21F7-41F5-8989-C5BA451D1020}" presName="node" presStyleLbl="node1" presStyleIdx="3" presStyleCnt="5">
        <dgm:presLayoutVars>
          <dgm:bulletEnabled val="1"/>
        </dgm:presLayoutVars>
      </dgm:prSet>
      <dgm:spPr/>
    </dgm:pt>
    <dgm:pt modelId="{3E0D070D-4B1A-49B5-B48B-35D2F6DA37BE}" type="pres">
      <dgm:prSet presAssocID="{0D0ABF46-21F7-41F5-8989-C5BA451D1020}" presName="spNode" presStyleCnt="0"/>
      <dgm:spPr/>
    </dgm:pt>
    <dgm:pt modelId="{0716830A-B9A6-470C-919D-520EF99105D6}" type="pres">
      <dgm:prSet presAssocID="{FBBD1462-2443-4528-A281-C428243B5299}" presName="sibTrans" presStyleLbl="sibTrans1D1" presStyleIdx="3" presStyleCnt="5"/>
      <dgm:spPr/>
    </dgm:pt>
    <dgm:pt modelId="{37917B34-4192-48F8-A184-30CC22CC24E4}" type="pres">
      <dgm:prSet presAssocID="{13122313-19AE-4D83-8B18-56C179C81DEE}" presName="node" presStyleLbl="node1" presStyleIdx="4" presStyleCnt="5">
        <dgm:presLayoutVars>
          <dgm:bulletEnabled val="1"/>
        </dgm:presLayoutVars>
      </dgm:prSet>
      <dgm:spPr/>
    </dgm:pt>
    <dgm:pt modelId="{B0DFC064-A90F-4F79-9F21-65C606A44016}" type="pres">
      <dgm:prSet presAssocID="{13122313-19AE-4D83-8B18-56C179C81DEE}" presName="spNode" presStyleCnt="0"/>
      <dgm:spPr/>
    </dgm:pt>
    <dgm:pt modelId="{9849D463-F8B5-4D88-B439-BA77DAE2011A}" type="pres">
      <dgm:prSet presAssocID="{D2A5ECB3-3076-4D2E-9251-F1E70A6816ED}" presName="sibTrans" presStyleLbl="sibTrans1D1" presStyleIdx="4" presStyleCnt="5"/>
      <dgm:spPr/>
    </dgm:pt>
  </dgm:ptLst>
  <dgm:cxnLst>
    <dgm:cxn modelId="{F3799B0E-7C09-475D-88F5-D62D4502733D}" type="presOf" srcId="{FBBD1462-2443-4528-A281-C428243B5299}" destId="{0716830A-B9A6-470C-919D-520EF99105D6}" srcOrd="0" destOrd="0" presId="urn:microsoft.com/office/officeart/2005/8/layout/cycle5"/>
    <dgm:cxn modelId="{EAC9591A-E35F-4D07-B291-8901AE6CAA13}" type="presOf" srcId="{D2A5ECB3-3076-4D2E-9251-F1E70A6816ED}" destId="{9849D463-F8B5-4D88-B439-BA77DAE2011A}" srcOrd="0" destOrd="0" presId="urn:microsoft.com/office/officeart/2005/8/layout/cycle5"/>
    <dgm:cxn modelId="{62420827-64A0-4841-8AB9-557A4F3EDE3D}" srcId="{D25A45EB-5CCB-445F-9116-A8CA288F0ACD}" destId="{C7CBFC60-1B29-41D7-854F-2B03127ED7BF}" srcOrd="1" destOrd="0" parTransId="{FE1CF212-1D32-41BC-BAF9-86B2CF2912DF}" sibTransId="{EFE06264-732A-4BAB-9316-69E2539D8202}"/>
    <dgm:cxn modelId="{131D1B2E-68B7-4466-BFF3-4B6C4A2F1B90}" type="presOf" srcId="{D25A45EB-5CCB-445F-9116-A8CA288F0ACD}" destId="{047650BD-E9FE-425C-B249-89560765FF75}" srcOrd="0" destOrd="0" presId="urn:microsoft.com/office/officeart/2005/8/layout/cycle5"/>
    <dgm:cxn modelId="{BB5C793D-F980-4F8B-8A66-4AA49A0D752A}" type="presOf" srcId="{0D0ABF46-21F7-41F5-8989-C5BA451D1020}" destId="{467FF509-91D7-42CC-A25E-4B9415655EF3}" srcOrd="0" destOrd="0" presId="urn:microsoft.com/office/officeart/2005/8/layout/cycle5"/>
    <dgm:cxn modelId="{92B94A3F-6939-4C59-B2C3-92A27C9B85FA}" type="presOf" srcId="{81E02A8A-A950-40BF-A839-DC945342E4A9}" destId="{6E7A84B9-AC1C-4122-BA5F-727FE0C47728}" srcOrd="0" destOrd="0" presId="urn:microsoft.com/office/officeart/2005/8/layout/cycle5"/>
    <dgm:cxn modelId="{88D21961-44E4-4442-9E55-6C0830ADA8CC}" type="presOf" srcId="{A132A4C1-7213-4A50-8A6D-CABD09CE712B}" destId="{87CBC639-C5A5-4B4E-9A0A-2F47A38437AB}" srcOrd="0" destOrd="0" presId="urn:microsoft.com/office/officeart/2005/8/layout/cycle5"/>
    <dgm:cxn modelId="{FD40A06B-3D1E-4E49-9492-B8884F3A90B3}" type="presOf" srcId="{EFE06264-732A-4BAB-9316-69E2539D8202}" destId="{65E99820-B2ED-4046-9F22-71E425673AB1}" srcOrd="0" destOrd="0" presId="urn:microsoft.com/office/officeart/2005/8/layout/cycle5"/>
    <dgm:cxn modelId="{F909A878-0870-43A6-9330-8997FD8EDC1C}" srcId="{D25A45EB-5CCB-445F-9116-A8CA288F0ACD}" destId="{0D0ABF46-21F7-41F5-8989-C5BA451D1020}" srcOrd="3" destOrd="0" parTransId="{BBAB40D4-C67A-4C88-A7F9-1E8BF8F624B6}" sibTransId="{FBBD1462-2443-4528-A281-C428243B5299}"/>
    <dgm:cxn modelId="{78BFD7BD-58C9-4F5B-9166-57AC49B32066}" srcId="{D25A45EB-5CCB-445F-9116-A8CA288F0ACD}" destId="{81E02A8A-A950-40BF-A839-DC945342E4A9}" srcOrd="0" destOrd="0" parTransId="{2F668D57-3727-4A25-91A6-8CD35EDEA499}" sibTransId="{72B14A62-90F8-4F58-8881-C667898BAC36}"/>
    <dgm:cxn modelId="{AD9DE4C0-D9CA-46C5-B891-1E2E6FDEF63A}" type="presOf" srcId="{13122313-19AE-4D83-8B18-56C179C81DEE}" destId="{37917B34-4192-48F8-A184-30CC22CC24E4}" srcOrd="0" destOrd="0" presId="urn:microsoft.com/office/officeart/2005/8/layout/cycle5"/>
    <dgm:cxn modelId="{F9D96FD8-F3B9-4492-BB15-083F5C92D633}" type="presOf" srcId="{72B14A62-90F8-4F58-8881-C667898BAC36}" destId="{0EC77DB8-22C6-4DEA-A9E6-24B50A8B191E}" srcOrd="0" destOrd="0" presId="urn:microsoft.com/office/officeart/2005/8/layout/cycle5"/>
    <dgm:cxn modelId="{41A453DB-33D4-4AEA-BC86-20B046F9BD7F}" srcId="{D25A45EB-5CCB-445F-9116-A8CA288F0ACD}" destId="{D9C2F21B-F3EF-46E9-A384-0F411E67E57A}" srcOrd="2" destOrd="0" parTransId="{24B4A6A8-14DC-4792-AA82-51AE8FB49E21}" sibTransId="{A132A4C1-7213-4A50-8A6D-CABD09CE712B}"/>
    <dgm:cxn modelId="{8BD62AE7-D552-4E4A-9315-787F9F01A8A7}" srcId="{D25A45EB-5CCB-445F-9116-A8CA288F0ACD}" destId="{13122313-19AE-4D83-8B18-56C179C81DEE}" srcOrd="4" destOrd="0" parTransId="{FF389415-0FC5-48FE-B23C-4790788A71E6}" sibTransId="{D2A5ECB3-3076-4D2E-9251-F1E70A6816ED}"/>
    <dgm:cxn modelId="{B8C875EB-18A6-4501-8A74-80AA713796E6}" type="presOf" srcId="{D9C2F21B-F3EF-46E9-A384-0F411E67E57A}" destId="{A1A7DC44-2BF8-44A3-8120-E066898BFAF7}" srcOrd="0" destOrd="0" presId="urn:microsoft.com/office/officeart/2005/8/layout/cycle5"/>
    <dgm:cxn modelId="{95DF8BF0-3F12-48DA-B6B0-864F0547599B}" type="presOf" srcId="{C7CBFC60-1B29-41D7-854F-2B03127ED7BF}" destId="{D0D2FEEB-7A53-441F-A021-02E97F2AE039}" srcOrd="0" destOrd="0" presId="urn:microsoft.com/office/officeart/2005/8/layout/cycle5"/>
    <dgm:cxn modelId="{7D8BA2D4-2E73-420D-9577-1267FC564BFA}" type="presParOf" srcId="{047650BD-E9FE-425C-B249-89560765FF75}" destId="{6E7A84B9-AC1C-4122-BA5F-727FE0C47728}" srcOrd="0" destOrd="0" presId="urn:microsoft.com/office/officeart/2005/8/layout/cycle5"/>
    <dgm:cxn modelId="{52DF39E1-CFBE-45D6-B045-84F1F95A490B}" type="presParOf" srcId="{047650BD-E9FE-425C-B249-89560765FF75}" destId="{38FA08F2-E5C3-4CC2-B502-BDB4026D4C35}" srcOrd="1" destOrd="0" presId="urn:microsoft.com/office/officeart/2005/8/layout/cycle5"/>
    <dgm:cxn modelId="{C2BD1929-2D73-4E0E-BA04-E1196E5B2948}" type="presParOf" srcId="{047650BD-E9FE-425C-B249-89560765FF75}" destId="{0EC77DB8-22C6-4DEA-A9E6-24B50A8B191E}" srcOrd="2" destOrd="0" presId="urn:microsoft.com/office/officeart/2005/8/layout/cycle5"/>
    <dgm:cxn modelId="{E3B4B389-7483-47B3-8031-F814C5EC7307}" type="presParOf" srcId="{047650BD-E9FE-425C-B249-89560765FF75}" destId="{D0D2FEEB-7A53-441F-A021-02E97F2AE039}" srcOrd="3" destOrd="0" presId="urn:microsoft.com/office/officeart/2005/8/layout/cycle5"/>
    <dgm:cxn modelId="{24C299EB-988F-4419-B495-1351DD0ACBBC}" type="presParOf" srcId="{047650BD-E9FE-425C-B249-89560765FF75}" destId="{AE87E517-72E4-47DF-9877-E4BBD1810D44}" srcOrd="4" destOrd="0" presId="urn:microsoft.com/office/officeart/2005/8/layout/cycle5"/>
    <dgm:cxn modelId="{38F7C645-E1EA-4E1B-8340-AAA1ABD8528E}" type="presParOf" srcId="{047650BD-E9FE-425C-B249-89560765FF75}" destId="{65E99820-B2ED-4046-9F22-71E425673AB1}" srcOrd="5" destOrd="0" presId="urn:microsoft.com/office/officeart/2005/8/layout/cycle5"/>
    <dgm:cxn modelId="{7480BF7B-3E67-4F18-9721-3ACB77BC59EC}" type="presParOf" srcId="{047650BD-E9FE-425C-B249-89560765FF75}" destId="{A1A7DC44-2BF8-44A3-8120-E066898BFAF7}" srcOrd="6" destOrd="0" presId="urn:microsoft.com/office/officeart/2005/8/layout/cycle5"/>
    <dgm:cxn modelId="{2169F045-1EDC-4294-AEBC-2D5089C11857}" type="presParOf" srcId="{047650BD-E9FE-425C-B249-89560765FF75}" destId="{C890CF78-B807-4BC1-AFB6-C290F600AF1E}" srcOrd="7" destOrd="0" presId="urn:microsoft.com/office/officeart/2005/8/layout/cycle5"/>
    <dgm:cxn modelId="{A5C3380C-1BFC-4670-B093-AE9FAAFEFD3B}" type="presParOf" srcId="{047650BD-E9FE-425C-B249-89560765FF75}" destId="{87CBC639-C5A5-4B4E-9A0A-2F47A38437AB}" srcOrd="8" destOrd="0" presId="urn:microsoft.com/office/officeart/2005/8/layout/cycle5"/>
    <dgm:cxn modelId="{7AA49CE1-7EF0-446C-BD40-4ED23D37F890}" type="presParOf" srcId="{047650BD-E9FE-425C-B249-89560765FF75}" destId="{467FF509-91D7-42CC-A25E-4B9415655EF3}" srcOrd="9" destOrd="0" presId="urn:microsoft.com/office/officeart/2005/8/layout/cycle5"/>
    <dgm:cxn modelId="{A4EEFD36-7BC1-4819-9EF5-F0F18FDB8A37}" type="presParOf" srcId="{047650BD-E9FE-425C-B249-89560765FF75}" destId="{3E0D070D-4B1A-49B5-B48B-35D2F6DA37BE}" srcOrd="10" destOrd="0" presId="urn:microsoft.com/office/officeart/2005/8/layout/cycle5"/>
    <dgm:cxn modelId="{E089A2C2-2B8D-48F4-A419-7016478CF250}" type="presParOf" srcId="{047650BD-E9FE-425C-B249-89560765FF75}" destId="{0716830A-B9A6-470C-919D-520EF99105D6}" srcOrd="11" destOrd="0" presId="urn:microsoft.com/office/officeart/2005/8/layout/cycle5"/>
    <dgm:cxn modelId="{4C54BF0B-45EA-4F0C-BEA2-7EE0B478B56A}" type="presParOf" srcId="{047650BD-E9FE-425C-B249-89560765FF75}" destId="{37917B34-4192-48F8-A184-30CC22CC24E4}" srcOrd="12" destOrd="0" presId="urn:microsoft.com/office/officeart/2005/8/layout/cycle5"/>
    <dgm:cxn modelId="{37CEF6DD-9AF4-4E68-88F2-79803AD6E7A7}" type="presParOf" srcId="{047650BD-E9FE-425C-B249-89560765FF75}" destId="{B0DFC064-A90F-4F79-9F21-65C606A44016}" srcOrd="13" destOrd="0" presId="urn:microsoft.com/office/officeart/2005/8/layout/cycle5"/>
    <dgm:cxn modelId="{F5BF5FA7-EADE-4B4E-BF4F-9C79FE6C37F1}" type="presParOf" srcId="{047650BD-E9FE-425C-B249-89560765FF75}" destId="{9849D463-F8B5-4D88-B439-BA77DAE2011A}"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A84B9-AC1C-4122-BA5F-727FE0C47728}">
      <dsp:nvSpPr>
        <dsp:cNvPr id="0" name=""/>
        <dsp:cNvSpPr/>
      </dsp:nvSpPr>
      <dsp:spPr>
        <a:xfrm>
          <a:off x="2496415" y="1813"/>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光阴教室</a:t>
          </a:r>
        </a:p>
      </dsp:txBody>
      <dsp:txXfrm>
        <a:off x="2543081" y="48479"/>
        <a:ext cx="1377375" cy="862627"/>
      </dsp:txXfrm>
    </dsp:sp>
    <dsp:sp modelId="{0EC77DB8-22C6-4DEA-A9E6-24B50A8B191E}">
      <dsp:nvSpPr>
        <dsp:cNvPr id="0" name=""/>
        <dsp:cNvSpPr/>
      </dsp:nvSpPr>
      <dsp:spPr>
        <a:xfrm>
          <a:off x="1322699" y="479792"/>
          <a:ext cx="3818138" cy="3818138"/>
        </a:xfrm>
        <a:custGeom>
          <a:avLst/>
          <a:gdLst/>
          <a:ahLst/>
          <a:cxnLst/>
          <a:rect l="0" t="0" r="0" b="0"/>
          <a:pathLst>
            <a:path>
              <a:moveTo>
                <a:pt x="2841243" y="243057"/>
              </a:moveTo>
              <a:arcTo wR="1909069" hR="1909069" stAng="17953685" swAng="1211142"/>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0D2FEEB-7A53-441F-A021-02E97F2AE039}">
      <dsp:nvSpPr>
        <dsp:cNvPr id="0" name=""/>
        <dsp:cNvSpPr/>
      </dsp:nvSpPr>
      <dsp:spPr>
        <a:xfrm>
          <a:off x="4312047" y="1320947"/>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岁月供销社</a:t>
          </a:r>
        </a:p>
      </dsp:txBody>
      <dsp:txXfrm>
        <a:off x="4358713" y="1367613"/>
        <a:ext cx="1377375" cy="862627"/>
      </dsp:txXfrm>
    </dsp:sp>
    <dsp:sp modelId="{65E99820-B2ED-4046-9F22-71E425673AB1}">
      <dsp:nvSpPr>
        <dsp:cNvPr id="0" name=""/>
        <dsp:cNvSpPr/>
      </dsp:nvSpPr>
      <dsp:spPr>
        <a:xfrm>
          <a:off x="1322699" y="479792"/>
          <a:ext cx="3818138" cy="3818138"/>
        </a:xfrm>
        <a:custGeom>
          <a:avLst/>
          <a:gdLst/>
          <a:ahLst/>
          <a:cxnLst/>
          <a:rect l="0" t="0" r="0" b="0"/>
          <a:pathLst>
            <a:path>
              <a:moveTo>
                <a:pt x="3813553" y="2041293"/>
              </a:moveTo>
              <a:arcTo wR="1909069" hR="1909069" stAng="21838293" swAng="1359420"/>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1A7DC44-2BF8-44A3-8120-E066898BFAF7}">
      <dsp:nvSpPr>
        <dsp:cNvPr id="0" name=""/>
        <dsp:cNvSpPr/>
      </dsp:nvSpPr>
      <dsp:spPr>
        <a:xfrm>
          <a:off x="3618537" y="3455351"/>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奇妙时空屋</a:t>
          </a:r>
        </a:p>
      </dsp:txBody>
      <dsp:txXfrm>
        <a:off x="3665203" y="3502017"/>
        <a:ext cx="1377375" cy="862627"/>
      </dsp:txXfrm>
    </dsp:sp>
    <dsp:sp modelId="{87CBC639-C5A5-4B4E-9A0A-2F47A38437AB}">
      <dsp:nvSpPr>
        <dsp:cNvPr id="0" name=""/>
        <dsp:cNvSpPr/>
      </dsp:nvSpPr>
      <dsp:spPr>
        <a:xfrm>
          <a:off x="1322699" y="479792"/>
          <a:ext cx="3818138" cy="3818138"/>
        </a:xfrm>
        <a:custGeom>
          <a:avLst/>
          <a:gdLst/>
          <a:ahLst/>
          <a:cxnLst/>
          <a:rect l="0" t="0" r="0" b="0"/>
          <a:pathLst>
            <a:path>
              <a:moveTo>
                <a:pt x="2143235" y="3803722"/>
              </a:moveTo>
              <a:arcTo wR="1909069" hR="1909069" stAng="4977262" swAng="845476"/>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7FF509-91D7-42CC-A25E-4B9415655EF3}">
      <dsp:nvSpPr>
        <dsp:cNvPr id="0" name=""/>
        <dsp:cNvSpPr/>
      </dsp:nvSpPr>
      <dsp:spPr>
        <a:xfrm>
          <a:off x="1374292" y="3455351"/>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时光照相馆</a:t>
          </a:r>
        </a:p>
      </dsp:txBody>
      <dsp:txXfrm>
        <a:off x="1420958" y="3502017"/>
        <a:ext cx="1377375" cy="862627"/>
      </dsp:txXfrm>
    </dsp:sp>
    <dsp:sp modelId="{0716830A-B9A6-470C-919D-520EF99105D6}">
      <dsp:nvSpPr>
        <dsp:cNvPr id="0" name=""/>
        <dsp:cNvSpPr/>
      </dsp:nvSpPr>
      <dsp:spPr>
        <a:xfrm>
          <a:off x="1322699" y="479792"/>
          <a:ext cx="3818138" cy="3818138"/>
        </a:xfrm>
        <a:custGeom>
          <a:avLst/>
          <a:gdLst/>
          <a:ahLst/>
          <a:cxnLst/>
          <a:rect l="0" t="0" r="0" b="0"/>
          <a:pathLst>
            <a:path>
              <a:moveTo>
                <a:pt x="202492" y="2764722"/>
              </a:moveTo>
              <a:arcTo wR="1909069" hR="1909069" stAng="9202288" swAng="1359420"/>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7917B34-4192-48F8-A184-30CC22CC24E4}">
      <dsp:nvSpPr>
        <dsp:cNvPr id="0" name=""/>
        <dsp:cNvSpPr/>
      </dsp:nvSpPr>
      <dsp:spPr>
        <a:xfrm>
          <a:off x="680782" y="1320947"/>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时光走廊</a:t>
          </a:r>
        </a:p>
      </dsp:txBody>
      <dsp:txXfrm>
        <a:off x="727448" y="1367613"/>
        <a:ext cx="1377375" cy="862627"/>
      </dsp:txXfrm>
    </dsp:sp>
    <dsp:sp modelId="{9849D463-F8B5-4D88-B439-BA77DAE2011A}">
      <dsp:nvSpPr>
        <dsp:cNvPr id="0" name=""/>
        <dsp:cNvSpPr/>
      </dsp:nvSpPr>
      <dsp:spPr>
        <a:xfrm>
          <a:off x="1322699" y="479792"/>
          <a:ext cx="3818138" cy="3818138"/>
        </a:xfrm>
        <a:custGeom>
          <a:avLst/>
          <a:gdLst/>
          <a:ahLst/>
          <a:cxnLst/>
          <a:rect l="0" t="0" r="0" b="0"/>
          <a:pathLst>
            <a:path>
              <a:moveTo>
                <a:pt x="459268" y="667044"/>
              </a:moveTo>
              <a:arcTo wR="1909069" hR="1909069" stAng="13235173" swAng="1211142"/>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A88C09-3CFD-45AF-B5A7-F8DBAB26DCF9}" type="datetimeFigureOut">
              <a:rPr lang="zh-CN" altLang="en-US" smtClean="0"/>
              <a:t>2019/5/17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7ACBAD-723E-4C53-8C92-7A4859565151}" type="slidenum">
              <a:rPr lang="zh-CN" altLang="en-US" smtClean="0"/>
              <a:t>‹#›</a:t>
            </a:fld>
            <a:endParaRPr lang="zh-CN" altLang="en-US"/>
          </a:p>
        </p:txBody>
      </p:sp>
    </p:spTree>
    <p:extLst>
      <p:ext uri="{BB962C8B-B14F-4D97-AF65-F5344CB8AC3E}">
        <p14:creationId xmlns:p14="http://schemas.microsoft.com/office/powerpoint/2010/main" val="239898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B7ACBAD-723E-4C53-8C92-7A4859565151}" type="slidenum">
              <a:rPr lang="zh-CN" altLang="en-US" smtClean="0"/>
              <a:t>9</a:t>
            </a:fld>
            <a:endParaRPr lang="zh-CN" altLang="en-US"/>
          </a:p>
        </p:txBody>
      </p:sp>
    </p:spTree>
    <p:extLst>
      <p:ext uri="{BB962C8B-B14F-4D97-AF65-F5344CB8AC3E}">
        <p14:creationId xmlns:p14="http://schemas.microsoft.com/office/powerpoint/2010/main" val="50361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B7ACBAD-723E-4C53-8C92-7A4859565151}" type="slidenum">
              <a:rPr lang="zh-CN" altLang="en-US" smtClean="0"/>
              <a:t>10</a:t>
            </a:fld>
            <a:endParaRPr lang="zh-CN" altLang="en-US"/>
          </a:p>
        </p:txBody>
      </p:sp>
    </p:spTree>
    <p:extLst>
      <p:ext uri="{BB962C8B-B14F-4D97-AF65-F5344CB8AC3E}">
        <p14:creationId xmlns:p14="http://schemas.microsoft.com/office/powerpoint/2010/main" val="35296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7ACBAD-723E-4C53-8C92-7A4859565151}" type="slidenum">
              <a:rPr lang="zh-CN" altLang="en-US" smtClean="0"/>
              <a:t>16</a:t>
            </a:fld>
            <a:endParaRPr lang="zh-CN" altLang="en-US"/>
          </a:p>
        </p:txBody>
      </p:sp>
    </p:spTree>
    <p:extLst>
      <p:ext uri="{BB962C8B-B14F-4D97-AF65-F5344CB8AC3E}">
        <p14:creationId xmlns:p14="http://schemas.microsoft.com/office/powerpoint/2010/main" val="752709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3.xml"/><Relationship Id="rId5" Type="http://schemas.openxmlformats.org/officeDocument/2006/relationships/tags" Target="../tags/tag6.xml"/><Relationship Id="rId4"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3.xml"/><Relationship Id="rId5" Type="http://schemas.openxmlformats.org/officeDocument/2006/relationships/tags" Target="../tags/tag11.xml"/><Relationship Id="rId4" Type="http://schemas.openxmlformats.org/officeDocument/2006/relationships/tags" Target="../tags/tag10.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3.xml"/><Relationship Id="rId5" Type="http://schemas.openxmlformats.org/officeDocument/2006/relationships/tags" Target="../tags/tag16.xml"/><Relationship Id="rId4" Type="http://schemas.openxmlformats.org/officeDocument/2006/relationships/tags" Target="../tags/tag15.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Master" Target="../slideMasters/slideMaster3.xml"/><Relationship Id="rId4"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slideMaster" Target="../slideMasters/slideMaster3.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3.xml"/><Relationship Id="rId5" Type="http://schemas.openxmlformats.org/officeDocument/2006/relationships/tags" Target="../tags/tag45.xml"/><Relationship Id="rId4" Type="http://schemas.openxmlformats.org/officeDocument/2006/relationships/tags" Target="../tags/tag44.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Master" Target="../slideMasters/slideMaster3.xml"/><Relationship Id="rId4" Type="http://schemas.openxmlformats.org/officeDocument/2006/relationships/tags" Target="../tags/tag49.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3.xml"/><Relationship Id="rId4" Type="http://schemas.openxmlformats.org/officeDocument/2006/relationships/tags" Target="../tags/tag5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6C8E-6177-48D2-9C13-1932D6A3732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17903E3-4030-40AD-95A6-A2E7FD1AF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690823-C9C2-473F-813A-FAE7868ADAFA}"/>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B9EA7593-47F9-4681-9EB4-286B10C27F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EA1051-5651-4206-85BA-1ECCA4FCC300}"/>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58330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D62B6-6615-4A48-B931-F15FB6067C4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F34A55-0EC1-4D46-B241-251087ECB9A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48710EB-85CB-4B02-8A47-E3DFAD26BB4B}"/>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A8EB4C75-3D1C-4980-A997-A741E638B3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F30041-7C09-4D4F-BF51-C113101726DA}"/>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034309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721863-D09D-4B62-989A-FB0116F3C56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D44FD1-E431-4BD8-BD3F-B9BCB799A21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F2DD2B-E770-40F7-AB58-033E8144964F}"/>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0DA5AA66-D776-4E44-8051-D64E6BF7AF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42D0DE-538C-4E5A-B0AB-4A421A0DAC38}"/>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451352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54756-7315-4EDB-A790-6713E682BBE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7D47194-BEFB-4EF8-9EB2-A74AD00EBAA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741F1E0-A672-401D-B53F-734ADC4192EB}"/>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22E5046A-D794-4D8A-B29B-C457B9573E5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7C20721-A74D-4F83-B9BE-040F5DC59BBA}"/>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2291670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FA3AF-EF7E-4DC1-BE11-E52DD08FB11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E6F9A0-73B1-4E29-A0C6-F00F719E2950}"/>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C5BB70-5B77-4554-879A-8A02B2BBF518}"/>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9EF49EA4-26D0-4280-BE05-D82771C1D54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889D328-579D-4A28-9828-231B48627B36}"/>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4130546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DEB0F-3FF3-4095-B79C-E68F5688C8D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212468-1DB7-4A8E-945E-3EF9AA50958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429972-0F13-42A5-AB04-6C3755FBACF6}"/>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E8A6DDF8-E60F-4425-A769-A10DA1851F4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E681B67-0036-450E-9932-422CD90003D7}"/>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3991295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EEE67-9E8A-473D-89D3-D01DC842FB4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CAC17F-6D25-4ADC-AEF1-D55424899B78}"/>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909E4B9-6636-4B25-9183-AACC0B96B359}"/>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32EFD60-4AA7-41BB-B5DA-5317F7C8E4A6}"/>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6" name="页脚占位符 5">
            <a:extLst>
              <a:ext uri="{FF2B5EF4-FFF2-40B4-BE49-F238E27FC236}">
                <a16:creationId xmlns:a16="http://schemas.microsoft.com/office/drawing/2014/main" id="{98E1FF87-39B9-4FFD-87AB-8261525C990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A5204BA5-B826-45CD-A05E-C09E443B4D43}"/>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63934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4964E-6B33-418B-AEE2-9301E7ECC279}"/>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4E2C5E2-C81F-4BEF-93B5-698FF50174D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F44A7B5-F1AD-482B-AD5E-557EEFAD5245}"/>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C2E-1DCF-4742-96A6-2AC8F29275F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21DDAC5-C9C0-4B67-9F48-4A9E1495D57A}"/>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B74CF4-DC38-4597-8E19-51542D4EAB12}"/>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8" name="页脚占位符 7">
            <a:extLst>
              <a:ext uri="{FF2B5EF4-FFF2-40B4-BE49-F238E27FC236}">
                <a16:creationId xmlns:a16="http://schemas.microsoft.com/office/drawing/2014/main" id="{93F5CF84-8FBE-4190-9CB5-857A613D24C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A146F563-2312-4563-B844-7B991EA334FE}"/>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1688178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1D45A-30DB-4416-8F0A-20068E560FA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A9314AB-82FB-4338-B214-B40549FC8A50}"/>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4" name="页脚占位符 3">
            <a:extLst>
              <a:ext uri="{FF2B5EF4-FFF2-40B4-BE49-F238E27FC236}">
                <a16:creationId xmlns:a16="http://schemas.microsoft.com/office/drawing/2014/main" id="{919976DB-FF5C-43E2-A38D-AB497AACF3F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E043B0C2-6789-4521-A047-3C05804FD11D}"/>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347053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737CC5-3532-431D-85C3-EA6C574A8883}"/>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3" name="页脚占位符 2">
            <a:extLst>
              <a:ext uri="{FF2B5EF4-FFF2-40B4-BE49-F238E27FC236}">
                <a16:creationId xmlns:a16="http://schemas.microsoft.com/office/drawing/2014/main" id="{DBDF6927-F340-432D-ACED-5783D26DF40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470B00C8-1180-4BFF-A0DB-4C33AC4F312B}"/>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2356888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F040E-BF0B-4B3C-BE51-6A4CE28B9E1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9553052-240E-4A71-8622-556548B3B52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94694A4-8AC6-4914-AAEB-E1B90EF301A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E72221-84B9-4C81-A999-8CB401A00E15}"/>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6" name="页脚占位符 5">
            <a:extLst>
              <a:ext uri="{FF2B5EF4-FFF2-40B4-BE49-F238E27FC236}">
                <a16:creationId xmlns:a16="http://schemas.microsoft.com/office/drawing/2014/main" id="{B9537E43-7A01-49B3-8D3C-F41319B50D6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BEEB3B7-56F7-4E56-B33F-1FFCA6D26AF5}"/>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198275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72AD9-BB54-4054-83CB-43EAAA1F4D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1F60C2-DB1F-484D-BFDD-666F96A7680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86D036F-9484-4A41-9110-73324675E0CE}"/>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ACCF8CA3-48B3-4D3B-8762-5D9F702D96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78927E-FE52-4816-BB55-79C4EDEB9F2E}"/>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196439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5C5A5-1668-499E-AC00-4734FE7B636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602728-6FA6-43A4-B8BE-24DC14BF412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919FE00-4142-49D1-8D11-51E870C5CCD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D8DE3A-8BEA-41E0-898D-45B51297E2B8}"/>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6" name="页脚占位符 5">
            <a:extLst>
              <a:ext uri="{FF2B5EF4-FFF2-40B4-BE49-F238E27FC236}">
                <a16:creationId xmlns:a16="http://schemas.microsoft.com/office/drawing/2014/main" id="{2C325C56-B6A6-4D8B-8F07-3C3E957B45A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EC9D82D5-DF80-4CBC-BF89-DC8ED27AAB4C}"/>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1006596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A58B1-4472-4CDD-8C80-02604785C73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0EB100-951B-4791-BA80-B65553D0201A}"/>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A561DF-B456-41CE-AAC4-4F350F77AD86}"/>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804B990E-BF5D-4FDD-94C0-6A35DBE57A0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2828C76-B0BF-4CA4-BD78-0BB7E11ACCF3}"/>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1466033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679E4E-2687-4850-ACDB-56288533281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81016D-9D4F-48FF-935F-6CD2C3FAC1C6}"/>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D08F5D-53ED-4F57-B8F2-1F64E7D2AC14}"/>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46A62B9A-CA1A-43EA-A3B7-A6DA1E56981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9301932-6987-42E8-ACEA-9BDF04B9999E}"/>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3383995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2019/5/17</a:t>
            </a:fld>
            <a:endParaRPr lang="zh-CN" altLang="en-US"/>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292047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2019/5/17</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368037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2019/5/17</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197898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t>2019/5/17</a:t>
            </a:fld>
            <a:endParaRPr lang="zh-CN" altLang="en-US"/>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407521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t>2019/5/17</a:t>
            </a:fld>
            <a:endParaRPr lang="zh-CN" altLang="en-US"/>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3095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2019/5/17</a:t>
            </a:fld>
            <a:endParaRPr lang="zh-CN" altLang="en-US"/>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2051712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8" name="矩形 7"/>
          <p:cNvSpPr/>
          <p:nvPr userDrawn="1"/>
        </p:nvSpPr>
        <p:spPr>
          <a:xfrm>
            <a:off x="216535" y="594995"/>
            <a:ext cx="11778615" cy="6125210"/>
          </a:xfrm>
          <a:prstGeom prst="rect">
            <a:avLst/>
          </a:prstGeom>
          <a:noFill/>
          <a:ln w="28575">
            <a:solidFill>
              <a:srgbClr val="07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箭头: V 形 1"/>
          <p:cNvSpPr/>
          <p:nvPr userDrawn="1"/>
        </p:nvSpPr>
        <p:spPr>
          <a:xfrm>
            <a:off x="-16510" y="102235"/>
            <a:ext cx="480060" cy="492125"/>
          </a:xfrm>
          <a:prstGeom prst="chevron">
            <a:avLst/>
          </a:prstGeom>
          <a:solidFill>
            <a:srgbClr val="07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3"/>
          <p:cNvSpPr/>
          <p:nvPr userDrawn="1"/>
        </p:nvSpPr>
        <p:spPr>
          <a:xfrm>
            <a:off x="463550" y="102235"/>
            <a:ext cx="480060" cy="492125"/>
          </a:xfrm>
          <a:prstGeom prst="chevron">
            <a:avLst/>
          </a:prstGeom>
          <a:solidFill>
            <a:srgbClr val="07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4"/>
          <p:cNvSpPr/>
          <p:nvPr userDrawn="1"/>
        </p:nvSpPr>
        <p:spPr>
          <a:xfrm>
            <a:off x="943610" y="102235"/>
            <a:ext cx="480060" cy="492125"/>
          </a:xfrm>
          <a:prstGeom prst="chevron">
            <a:avLst/>
          </a:prstGeom>
          <a:solidFill>
            <a:srgbClr val="07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434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0AF76-CF53-4017-A56C-3BF98B32B5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484621-44AF-4AC5-8339-6CFCFDDCE8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B386105-5264-4DEA-A638-95D006B3F3D4}"/>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C090A000-2D1D-4AE3-8A9F-B2E9BD4AF2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DDBC28-C0EE-4538-9685-D425205B0027}"/>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0673445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t>2019/5/17</a:t>
            </a:fld>
            <a:endParaRPr lang="zh-CN" altLang="en-US" dirty="0"/>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33158595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2019/5/17</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736142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2019/5/17</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230181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2019/5/17</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3156073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910289682"/>
      </p:ext>
    </p:extLst>
  </p:cSld>
  <p:clrMapOvr>
    <a:masterClrMapping/>
  </p:clrMapOvr>
  <p:transition spd="slow" advClick="0" advTm="3000">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_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52925" y="6387934"/>
            <a:ext cx="267335" cy="275590"/>
          </a:xfrm>
          <a:prstGeom prst="rect">
            <a:avLst/>
          </a:prstGeom>
        </p:spPr>
        <p:txBody>
          <a:bodyPr wrap="none">
            <a:spAutoFit/>
          </a:bodyPr>
          <a:lstStyle/>
          <a:p>
            <a:fld id="{9F262C7D-8F92-4D98-81BD-112D1509EA3B}" type="slidenum">
              <a:rPr lang="en-GB" sz="1200" b="1" smtClean="0">
                <a:solidFill>
                  <a:schemeClr val="tx2"/>
                </a:solidFill>
              </a:rPr>
              <a:t>‹#›</a:t>
            </a:fld>
            <a:endParaRPr lang="en-GB" sz="1200" b="1" dirty="0">
              <a:solidFill>
                <a:schemeClr val="tx2"/>
              </a:solidFill>
            </a:endParaRPr>
          </a:p>
        </p:txBody>
      </p:sp>
      <p:sp>
        <p:nvSpPr>
          <p:cNvPr id="10" name="Text Placeholder 3"/>
          <p:cNvSpPr>
            <a:spLocks noGrp="1"/>
          </p:cNvSpPr>
          <p:nvPr>
            <p:ph type="body" sz="quarter" idx="13" hasCustomPrompt="1"/>
          </p:nvPr>
        </p:nvSpPr>
        <p:spPr>
          <a:xfrm>
            <a:off x="352926" y="881171"/>
            <a:ext cx="2975922" cy="376988"/>
          </a:xfrm>
          <a:prstGeom prst="rect">
            <a:avLst/>
          </a:prstGeom>
        </p:spPr>
        <p:txBody>
          <a:bodyPr anchor="b">
            <a:noAutofit/>
          </a:bodyPr>
          <a:lstStyle>
            <a:lvl1pPr marL="0" indent="0" algn="r">
              <a:buNone/>
              <a:defRPr sz="2135">
                <a:solidFill>
                  <a:schemeClr val="accent1"/>
                </a:solidFill>
                <a:latin typeface="Abril Fatface" panose="02000503000000020003" pitchFamily="50" charset="0"/>
                <a:cs typeface="B Arabic Style" panose="00000400000000000000" pitchFamily="2" charset="-78"/>
              </a:defRPr>
            </a:lvl1pPr>
          </a:lstStyle>
          <a:p>
            <a:pPr lvl="0"/>
            <a:r>
              <a:rPr lang="en-GB" dirty="0"/>
              <a:t>YOUR HEADER</a:t>
            </a:r>
          </a:p>
        </p:txBody>
      </p:sp>
      <p:sp>
        <p:nvSpPr>
          <p:cNvPr id="11" name="Text Placeholder 3"/>
          <p:cNvSpPr>
            <a:spLocks noGrp="1"/>
          </p:cNvSpPr>
          <p:nvPr>
            <p:ph type="body" sz="quarter" idx="14" hasCustomPrompt="1"/>
          </p:nvPr>
        </p:nvSpPr>
        <p:spPr>
          <a:xfrm>
            <a:off x="352925" y="1207553"/>
            <a:ext cx="2975922" cy="256674"/>
          </a:xfrm>
          <a:prstGeom prst="rect">
            <a:avLst/>
          </a:prstGeom>
        </p:spPr>
        <p:txBody>
          <a:bodyPr>
            <a:noAutofit/>
          </a:bodyPr>
          <a:lstStyle>
            <a:lvl1pPr marL="0" indent="0" algn="r">
              <a:buNone/>
              <a:defRPr sz="1065" b="0" baseline="0">
                <a:solidFill>
                  <a:schemeClr val="tx2"/>
                </a:solidFill>
                <a:latin typeface="+mn-lt"/>
                <a:cs typeface="B Arabic Style" panose="00000400000000000000" pitchFamily="2" charset="-78"/>
              </a:defRPr>
            </a:lvl1pPr>
          </a:lstStyle>
          <a:p>
            <a:pPr lvl="0"/>
            <a:r>
              <a:rPr lang="en-GB" dirty="0"/>
              <a:t>YOUR SECOND HEADER</a:t>
            </a:r>
          </a:p>
        </p:txBody>
      </p:sp>
      <p:cxnSp>
        <p:nvCxnSpPr>
          <p:cNvPr id="12" name="Straight Connector 11"/>
          <p:cNvCxnSpPr/>
          <p:nvPr userDrawn="1"/>
        </p:nvCxnSpPr>
        <p:spPr>
          <a:xfrm>
            <a:off x="3403600" y="818531"/>
            <a:ext cx="0" cy="73392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548123"/>
      </p:ext>
    </p:extLst>
  </p:cSld>
  <p:clrMapOvr>
    <a:masterClrMapping/>
  </p:clrMapOvr>
  <mc:AlternateContent xmlns:mc="http://schemas.openxmlformats.org/markup-compatibility/2006" xmlns:p14="http://schemas.microsoft.com/office/powerpoint/2010/main">
    <mc:Choice Requires="p14">
      <p:transition spd="slow" p14:dur="375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A0BB9-1CD8-49A5-B12A-17E55C757E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90127-277C-4DE1-937D-DD6258CA04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35CE441-F0D1-4E26-96DB-9549C3B3E68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03926F7-CA57-43E0-8365-074EA19750AB}"/>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6" name="页脚占位符 5">
            <a:extLst>
              <a:ext uri="{FF2B5EF4-FFF2-40B4-BE49-F238E27FC236}">
                <a16:creationId xmlns:a16="http://schemas.microsoft.com/office/drawing/2014/main" id="{B28443CD-4CEB-49D7-851E-FE40DD7A54D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877510-5F93-4094-9370-A35CB1F42531}"/>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21689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E8B01-7A7B-407D-A045-C8076BEA147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129FB2-60B3-419D-9353-18108E64D9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53AFEA2-B06C-4D28-BB43-BA2E607C749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4A3D795-1CC7-4B89-BF98-C0527BFC66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2B9916B-7FA1-497E-BD4B-24800545A5B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499FB3A-E8D5-4776-8571-F2ECAAE1C3F3}"/>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8" name="页脚占位符 7">
            <a:extLst>
              <a:ext uri="{FF2B5EF4-FFF2-40B4-BE49-F238E27FC236}">
                <a16:creationId xmlns:a16="http://schemas.microsoft.com/office/drawing/2014/main" id="{693FDB43-D83B-42BA-A29C-D26BFF9316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27BC214-C142-4DBB-8477-ACAFA845F39D}"/>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05954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740B3-63FC-437E-9281-3289FCEB64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14BB376-3D25-4ACD-BB1E-9304EDD98DE0}"/>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4" name="页脚占位符 3">
            <a:extLst>
              <a:ext uri="{FF2B5EF4-FFF2-40B4-BE49-F238E27FC236}">
                <a16:creationId xmlns:a16="http://schemas.microsoft.com/office/drawing/2014/main" id="{399D19C2-F7AB-4BFC-B1CF-9377D1FB086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6A804-FB9B-49B5-8BB5-F8B80E40EB2E}"/>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257163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21DD42-4ACA-4B4E-9A55-7AEB2555203E}"/>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3" name="页脚占位符 2">
            <a:extLst>
              <a:ext uri="{FF2B5EF4-FFF2-40B4-BE49-F238E27FC236}">
                <a16:creationId xmlns:a16="http://schemas.microsoft.com/office/drawing/2014/main" id="{1C018033-1997-43B2-B5B2-AEB635AC8C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77739BC-5A42-436F-874E-0C273DF845BF}"/>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285679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73983-4709-4708-A9C2-79376F9679A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3A7746-04C9-46EE-9267-667B49CDE0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F9F7771-D6FF-4F34-8A71-825A3ACBD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9117167-DDBE-42AE-9B8B-52361AFBE101}"/>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6" name="页脚占位符 5">
            <a:extLst>
              <a:ext uri="{FF2B5EF4-FFF2-40B4-BE49-F238E27FC236}">
                <a16:creationId xmlns:a16="http://schemas.microsoft.com/office/drawing/2014/main" id="{2392BC1B-5EC2-4A7D-9DB6-2B9A9473E3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A594D3-1DCD-47E7-B069-7D3DB273EE86}"/>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36977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183B5-651E-44C3-9436-005F7E05D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D8901E-D20C-4E59-9320-3F1B87F86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C5C1CB-44B2-4886-A2C0-3566EA9C33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7E5F3F3-4FBC-4FCF-B3B9-5339A54AC0C1}"/>
              </a:ext>
            </a:extLst>
          </p:cNvPr>
          <p:cNvSpPr>
            <a:spLocks noGrp="1"/>
          </p:cNvSpPr>
          <p:nvPr>
            <p:ph type="dt" sz="half" idx="10"/>
          </p:nvPr>
        </p:nvSpPr>
        <p:spPr/>
        <p:txBody>
          <a:bodyPr/>
          <a:lstStyle/>
          <a:p>
            <a:fld id="{1A58B883-E3B9-4B18-8C64-2C43A72115BD}" type="datetimeFigureOut">
              <a:rPr lang="zh-CN" altLang="en-US" smtClean="0"/>
              <a:t>2019/5/17</a:t>
            </a:fld>
            <a:endParaRPr lang="zh-CN" altLang="en-US"/>
          </a:p>
        </p:txBody>
      </p:sp>
      <p:sp>
        <p:nvSpPr>
          <p:cNvPr id="6" name="页脚占位符 5">
            <a:extLst>
              <a:ext uri="{FF2B5EF4-FFF2-40B4-BE49-F238E27FC236}">
                <a16:creationId xmlns:a16="http://schemas.microsoft.com/office/drawing/2014/main" id="{F24D5548-82F5-425A-BDDD-1C4B07D3D2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A31DE3-F0C8-46C7-8AF3-83AA3901F010}"/>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82168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1.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71E2F3-710F-480B-B2B3-35C691186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1CE1D4-863A-4394-9BB3-07178CD7D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B8E144E-2BA3-429C-A3B2-05AB1E06B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58B883-E3B9-4B18-8C64-2C43A72115BD}" type="datetimeFigureOut">
              <a:rPr lang="zh-CN" altLang="en-US" smtClean="0"/>
              <a:t>2019/5/17</a:t>
            </a:fld>
            <a:endParaRPr lang="zh-CN" altLang="en-US"/>
          </a:p>
        </p:txBody>
      </p:sp>
      <p:sp>
        <p:nvSpPr>
          <p:cNvPr id="5" name="页脚占位符 4">
            <a:extLst>
              <a:ext uri="{FF2B5EF4-FFF2-40B4-BE49-F238E27FC236}">
                <a16:creationId xmlns:a16="http://schemas.microsoft.com/office/drawing/2014/main" id="{07A22CE5-AB49-4A10-98F3-1A4E6A60D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06A979-A9B5-4483-842D-10299153DC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4167260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DB755918-3233-4F19-AC2D-FD0934BC94C8}"/>
              </a:ext>
            </a:extLst>
          </p:cNvPr>
          <p:cNvCxnSpPr>
            <a:cxnSpLocks/>
          </p:cNvCxnSpPr>
          <p:nvPr userDrawn="1"/>
        </p:nvCxnSpPr>
        <p:spPr>
          <a:xfrm>
            <a:off x="695739" y="636104"/>
            <a:ext cx="0" cy="49960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圆: 空心 8">
            <a:extLst>
              <a:ext uri="{FF2B5EF4-FFF2-40B4-BE49-F238E27FC236}">
                <a16:creationId xmlns:a16="http://schemas.microsoft.com/office/drawing/2014/main" id="{4C8046D3-C389-4B12-9497-F8CC86A8AC1E}"/>
              </a:ext>
            </a:extLst>
          </p:cNvPr>
          <p:cNvSpPr/>
          <p:nvPr userDrawn="1"/>
        </p:nvSpPr>
        <p:spPr>
          <a:xfrm>
            <a:off x="541561" y="377686"/>
            <a:ext cx="294946" cy="294946"/>
          </a:xfrm>
          <a:prstGeom prst="donut">
            <a:avLst>
              <a:gd name="adj" fmla="val 2880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9">
            <a:extLst>
              <a:ext uri="{FF2B5EF4-FFF2-40B4-BE49-F238E27FC236}">
                <a16:creationId xmlns:a16="http://schemas.microsoft.com/office/drawing/2014/main" id="{79D8B8BA-29F9-4656-A834-4FB3B9237CFA}"/>
              </a:ext>
            </a:extLst>
          </p:cNvPr>
          <p:cNvSpPr/>
          <p:nvPr userDrawn="1"/>
        </p:nvSpPr>
        <p:spPr>
          <a:xfrm>
            <a:off x="821294" y="397565"/>
            <a:ext cx="225967" cy="23853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DDC52C13-379B-4BE7-91CC-4AC3EDA53561}"/>
              </a:ext>
            </a:extLst>
          </p:cNvPr>
          <p:cNvSpPr/>
          <p:nvPr userDrawn="1"/>
        </p:nvSpPr>
        <p:spPr>
          <a:xfrm>
            <a:off x="1010388" y="397565"/>
            <a:ext cx="225967" cy="23853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050" name="Picture 2" descr="https://gss2.bdstatic.com/-fo3dSag_xI4khGkpoWK1HF6hhy/baike/c0%3Dbaike150%2C5%2C5%2C150%2C50/sign=cf925f777f094b36cf9f13bfc2a517bc/e1fe9925bc315c60ca97ca4784b1cb134954771c.jpg">
            <a:extLst>
              <a:ext uri="{FF2B5EF4-FFF2-40B4-BE49-F238E27FC236}">
                <a16:creationId xmlns:a16="http://schemas.microsoft.com/office/drawing/2014/main" id="{9CE0F6B3-AC4F-463F-8FEF-6A9070DEEF4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1146" y="5762105"/>
            <a:ext cx="1349186" cy="72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851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sp>
        <p:nvSpPr>
          <p:cNvPr id="7"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11045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jpe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image" Target="../media/image64.jpg"/><Relationship Id="rId1" Type="http://schemas.openxmlformats.org/officeDocument/2006/relationships/slideLayout" Target="../slideLayouts/slideLayout7.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ap.peopleapp.com/video/3656119/3515631"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55.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18" Type="http://schemas.openxmlformats.org/officeDocument/2006/relationships/image" Target="../media/image25.jpe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17" Type="http://schemas.openxmlformats.org/officeDocument/2006/relationships/image" Target="../media/image24.jpeg"/><Relationship Id="rId2" Type="http://schemas.openxmlformats.org/officeDocument/2006/relationships/image" Target="../media/image9.jpeg"/><Relationship Id="rId16"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5" Type="http://schemas.openxmlformats.org/officeDocument/2006/relationships/image" Target="../media/image22.jpeg"/><Relationship Id="rId10" Type="http://schemas.openxmlformats.org/officeDocument/2006/relationships/image" Target="../media/image17.jpeg"/><Relationship Id="rId19" Type="http://schemas.openxmlformats.org/officeDocument/2006/relationships/image" Target="../media/image26.jpe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1.jpeg"/><Relationship Id="rId11" Type="http://schemas.openxmlformats.org/officeDocument/2006/relationships/image" Target="../media/image46.pn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451C5D-4A96-467D-A904-682F1C134BA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 y="428"/>
            <a:ext cx="12190476" cy="6857143"/>
          </a:xfrm>
          <a:prstGeom prst="rect">
            <a:avLst/>
          </a:prstGeom>
        </p:spPr>
      </p:pic>
      <p:sp>
        <p:nvSpPr>
          <p:cNvPr id="2" name="文本框 1">
            <a:extLst>
              <a:ext uri="{FF2B5EF4-FFF2-40B4-BE49-F238E27FC236}">
                <a16:creationId xmlns:a16="http://schemas.microsoft.com/office/drawing/2014/main" id="{C2B17E08-BAA7-4A55-9B6F-529B52B03C77}"/>
              </a:ext>
            </a:extLst>
          </p:cNvPr>
          <p:cNvSpPr txBox="1"/>
          <p:nvPr/>
        </p:nvSpPr>
        <p:spPr>
          <a:xfrm>
            <a:off x="577341" y="2387705"/>
            <a:ext cx="6810375" cy="2739211"/>
          </a:xfrm>
          <a:prstGeom prst="rect">
            <a:avLst/>
          </a:prstGeom>
          <a:noFill/>
        </p:spPr>
        <p:txBody>
          <a:bodyPr wrap="square" rtlCol="0">
            <a:spAutoFit/>
          </a:bodyPr>
          <a:lstStyle/>
          <a:p>
            <a:pPr>
              <a:lnSpc>
                <a:spcPct val="150000"/>
              </a:lnSpc>
            </a:pPr>
            <a:r>
              <a:rPr lang="zh-CN" altLang="en-US" sz="4400" b="1" dirty="0">
                <a:solidFill>
                  <a:schemeClr val="bg1"/>
                </a:solidFill>
                <a:latin typeface="南宋书局体" charset="0"/>
                <a:ea typeface="南宋书局体" charset="0"/>
                <a:cs typeface="南宋书局体" charset="0"/>
              </a:rPr>
              <a:t>伽蓝集团</a:t>
            </a:r>
            <a:endParaRPr lang="en-US" altLang="zh-CN" sz="4400" b="1" dirty="0">
              <a:solidFill>
                <a:schemeClr val="bg1"/>
              </a:solidFill>
              <a:latin typeface="南宋书局体" charset="0"/>
              <a:ea typeface="南宋书局体" charset="0"/>
              <a:cs typeface="南宋书局体" charset="0"/>
            </a:endParaRPr>
          </a:p>
          <a:p>
            <a:pPr>
              <a:lnSpc>
                <a:spcPct val="150000"/>
              </a:lnSpc>
            </a:pPr>
            <a:r>
              <a:rPr lang="zh-CN" altLang="en-US" sz="4400" b="1" dirty="0">
                <a:solidFill>
                  <a:schemeClr val="bg1"/>
                </a:solidFill>
                <a:latin typeface="南宋书局体" charset="0"/>
                <a:ea typeface="南宋书局体" charset="0"/>
                <a:cs typeface="南宋书局体" charset="0"/>
              </a:rPr>
              <a:t>流动的时光</a:t>
            </a:r>
            <a:r>
              <a:rPr lang="en-US" altLang="zh-CN" sz="4400" b="1" dirty="0">
                <a:solidFill>
                  <a:schemeClr val="bg1"/>
                </a:solidFill>
                <a:latin typeface="南宋书局体" charset="0"/>
                <a:ea typeface="南宋书局体" charset="0"/>
                <a:cs typeface="南宋书局体" charset="0"/>
              </a:rPr>
              <a:t>·</a:t>
            </a:r>
            <a:r>
              <a:rPr lang="zh-CN" altLang="en-US" sz="4400" b="1" dirty="0">
                <a:solidFill>
                  <a:schemeClr val="bg1"/>
                </a:solidFill>
                <a:latin typeface="南宋书局体" charset="0"/>
                <a:ea typeface="南宋书局体" charset="0"/>
                <a:cs typeface="南宋书局体" charset="0"/>
              </a:rPr>
              <a:t>行进的中国</a:t>
            </a:r>
            <a:endParaRPr lang="en-US" altLang="zh-CN" sz="4400" b="1" dirty="0">
              <a:solidFill>
                <a:schemeClr val="bg1"/>
              </a:solidFill>
              <a:latin typeface="南宋书局体" charset="0"/>
              <a:ea typeface="南宋书局体" charset="0"/>
              <a:cs typeface="南宋书局体" charset="0"/>
            </a:endParaRPr>
          </a:p>
          <a:p>
            <a:pPr algn="ctr"/>
            <a:endParaRPr lang="en-US" altLang="zh-CN" sz="2000" dirty="0">
              <a:solidFill>
                <a:schemeClr val="bg1"/>
              </a:solidFill>
              <a:latin typeface="南宋书局体" charset="0"/>
              <a:ea typeface="南宋书局体" charset="0"/>
              <a:cs typeface="南宋书局体" charset="0"/>
            </a:endParaRPr>
          </a:p>
          <a:p>
            <a:r>
              <a:rPr lang="en-US" altLang="zh-CN" sz="2000" dirty="0">
                <a:solidFill>
                  <a:schemeClr val="bg1"/>
                </a:solidFill>
                <a:latin typeface="南宋书局体" charset="0"/>
                <a:ea typeface="南宋书局体" charset="0"/>
                <a:cs typeface="南宋书局体" charset="0"/>
              </a:rPr>
              <a:t>2019</a:t>
            </a:r>
            <a:r>
              <a:rPr lang="zh-CN" altLang="en-US" sz="2000" dirty="0">
                <a:solidFill>
                  <a:schemeClr val="bg1"/>
                </a:solidFill>
                <a:latin typeface="南宋书局体" charset="0"/>
                <a:ea typeface="南宋书局体" charset="0"/>
                <a:cs typeface="南宋书局体" charset="0"/>
              </a:rPr>
              <a:t>年时光博物馆全国巡展活动合作方案</a:t>
            </a:r>
          </a:p>
        </p:txBody>
      </p:sp>
      <p:cxnSp>
        <p:nvCxnSpPr>
          <p:cNvPr id="6" name="直接连接符 5">
            <a:extLst>
              <a:ext uri="{FF2B5EF4-FFF2-40B4-BE49-F238E27FC236}">
                <a16:creationId xmlns:a16="http://schemas.microsoft.com/office/drawing/2014/main" id="{634EF4EC-7264-4725-8D58-EAB9A3F8F662}"/>
              </a:ext>
            </a:extLst>
          </p:cNvPr>
          <p:cNvCxnSpPr/>
          <p:nvPr/>
        </p:nvCxnSpPr>
        <p:spPr>
          <a:xfrm>
            <a:off x="665537" y="4571385"/>
            <a:ext cx="651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754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3A4D02F-7AE4-480B-9F34-209C7D0A0671}"/>
              </a:ext>
            </a:extLst>
          </p:cNvPr>
          <p:cNvSpPr/>
          <p:nvPr/>
        </p:nvSpPr>
        <p:spPr>
          <a:xfrm>
            <a:off x="1045299" y="591610"/>
            <a:ext cx="10084795" cy="1015663"/>
          </a:xfrm>
          <a:prstGeom prst="rect">
            <a:avLst/>
          </a:prstGeom>
        </p:spPr>
        <p:txBody>
          <a:bodyPr wrap="square">
            <a:spAutoFit/>
          </a:bodyPr>
          <a:lstStyle/>
          <a:p>
            <a:pPr algn="ctr">
              <a:lnSpc>
                <a:spcPct val="150000"/>
              </a:lnSpc>
            </a:pPr>
            <a:r>
              <a:rPr lang="zh-CN" altLang="en-US" sz="4000" dirty="0">
                <a:latin typeface="南宋书局体" charset="0"/>
                <a:ea typeface="南宋书局体" charset="0"/>
                <a:cs typeface="南宋书局体" charset="0"/>
              </a:rPr>
              <a:t>流动的时光</a:t>
            </a:r>
            <a:r>
              <a:rPr lang="en-US" altLang="zh-CN" sz="4000" dirty="0">
                <a:latin typeface="南宋书局体" charset="0"/>
                <a:ea typeface="南宋书局体" charset="0"/>
                <a:cs typeface="南宋书局体" charset="0"/>
              </a:rPr>
              <a:t>·</a:t>
            </a:r>
            <a:r>
              <a:rPr lang="zh-CN" altLang="en-US" sz="4000" dirty="0">
                <a:latin typeface="南宋书局体" charset="0"/>
                <a:ea typeface="南宋书局体" charset="0"/>
                <a:cs typeface="南宋书局体" charset="0"/>
              </a:rPr>
              <a:t>行进的中国</a:t>
            </a:r>
          </a:p>
        </p:txBody>
      </p:sp>
      <p:grpSp>
        <p:nvGrpSpPr>
          <p:cNvPr id="7" name="组合 18">
            <a:extLst>
              <a:ext uri="{FF2B5EF4-FFF2-40B4-BE49-F238E27FC236}">
                <a16:creationId xmlns:a16="http://schemas.microsoft.com/office/drawing/2014/main" id="{71AA8C75-5B92-4426-B72C-F2FC2568A4F0}"/>
              </a:ext>
            </a:extLst>
          </p:cNvPr>
          <p:cNvGrpSpPr/>
          <p:nvPr/>
        </p:nvGrpSpPr>
        <p:grpSpPr>
          <a:xfrm>
            <a:off x="0" y="-610018"/>
            <a:ext cx="2178365" cy="504000"/>
            <a:chOff x="1391478" y="1934817"/>
            <a:chExt cx="2178365" cy="504000"/>
          </a:xfrm>
        </p:grpSpPr>
        <p:sp>
          <p:nvSpPr>
            <p:cNvPr id="10" name="矩形 9">
              <a:extLst>
                <a:ext uri="{FF2B5EF4-FFF2-40B4-BE49-F238E27FC236}">
                  <a16:creationId xmlns:a16="http://schemas.microsoft.com/office/drawing/2014/main" id="{57BC2B45-4FE9-41AA-ADE5-D4D9ABC709DE}"/>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B6CAC13-FA3C-403B-9BC3-5AF9EBF76B45}"/>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BD91E1E-DD17-4EE3-AFFD-FA849A173B3F}"/>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3467021-1C77-4C2E-8551-424142F00E69}"/>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88822" y="3416012"/>
            <a:ext cx="3578378" cy="25200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2">
                    <a:lumMod val="50000"/>
                  </a:schemeClr>
                </a:solidFill>
              </a:ln>
              <a:latin typeface="南宋书局体" charset="0"/>
              <a:ea typeface="南宋书局体" charset="0"/>
              <a:cs typeface="南宋书局体" charset="0"/>
            </a:endParaRPr>
          </a:p>
        </p:txBody>
      </p:sp>
      <p:sp>
        <p:nvSpPr>
          <p:cNvPr id="20" name="矩形 19"/>
          <p:cNvSpPr/>
          <p:nvPr/>
        </p:nvSpPr>
        <p:spPr>
          <a:xfrm>
            <a:off x="973040" y="3684977"/>
            <a:ext cx="3029105" cy="576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34" name="矩形 33"/>
          <p:cNvSpPr/>
          <p:nvPr/>
        </p:nvSpPr>
        <p:spPr>
          <a:xfrm>
            <a:off x="4661269" y="3416012"/>
            <a:ext cx="3240000" cy="25200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2">
                    <a:lumMod val="50000"/>
                  </a:schemeClr>
                </a:solidFill>
              </a:ln>
              <a:latin typeface="南宋书局体" charset="0"/>
              <a:ea typeface="南宋书局体" charset="0"/>
              <a:cs typeface="南宋书局体" charset="0"/>
            </a:endParaRPr>
          </a:p>
        </p:txBody>
      </p:sp>
      <p:sp>
        <p:nvSpPr>
          <p:cNvPr id="36" name="TextBox 35"/>
          <p:cNvSpPr txBox="1"/>
          <p:nvPr/>
        </p:nvSpPr>
        <p:spPr>
          <a:xfrm>
            <a:off x="740060" y="3651110"/>
            <a:ext cx="3475902" cy="1938992"/>
          </a:xfrm>
          <a:prstGeom prst="rect">
            <a:avLst/>
          </a:prstGeom>
          <a:noFill/>
        </p:spPr>
        <p:txBody>
          <a:bodyPr wrap="square" rtlCol="0">
            <a:spAutoFit/>
          </a:bodyPr>
          <a:lstStyle/>
          <a:p>
            <a:pPr algn="ctr">
              <a:lnSpc>
                <a:spcPct val="150000"/>
              </a:lnSpc>
            </a:pPr>
            <a:r>
              <a:rPr lang="zh-CN" altLang="en-US" sz="2400" b="1" dirty="0">
                <a:solidFill>
                  <a:schemeClr val="bg1"/>
                </a:solidFill>
                <a:latin typeface="南宋书局体" charset="0"/>
                <a:ea typeface="南宋书局体" charset="0"/>
                <a:cs typeface="南宋书局体" charset="0"/>
              </a:rPr>
              <a:t>献礼新中国成立</a:t>
            </a:r>
            <a:r>
              <a:rPr lang="en-US" altLang="zh-CN" sz="2400" b="1" dirty="0">
                <a:solidFill>
                  <a:schemeClr val="bg1"/>
                </a:solidFill>
                <a:latin typeface="南宋书局体" charset="0"/>
                <a:ea typeface="南宋书局体" charset="0"/>
                <a:cs typeface="南宋书局体" charset="0"/>
              </a:rPr>
              <a:t>70</a:t>
            </a:r>
            <a:r>
              <a:rPr lang="zh-CN" altLang="en-US" sz="2400" b="1" dirty="0">
                <a:solidFill>
                  <a:schemeClr val="bg1"/>
                </a:solidFill>
                <a:latin typeface="南宋书局体" charset="0"/>
                <a:ea typeface="南宋书局体" charset="0"/>
                <a:cs typeface="南宋书局体" charset="0"/>
              </a:rPr>
              <a:t>周年</a:t>
            </a:r>
            <a:endParaRPr lang="en-US" altLang="zh-CN" sz="2400" b="1" dirty="0">
              <a:solidFill>
                <a:schemeClr val="bg1"/>
              </a:solidFill>
              <a:latin typeface="南宋书局体" charset="0"/>
              <a:ea typeface="南宋书局体" charset="0"/>
              <a:cs typeface="南宋书局体" charset="0"/>
            </a:endParaRPr>
          </a:p>
          <a:p>
            <a:pPr algn="ctr">
              <a:lnSpc>
                <a:spcPct val="150000"/>
              </a:lnSpc>
            </a:pPr>
            <a:endParaRPr lang="zh-CN" altLang="en-US" sz="700" dirty="0">
              <a:solidFill>
                <a:schemeClr val="bg1"/>
              </a:solidFill>
              <a:latin typeface="南宋书局体" charset="0"/>
              <a:ea typeface="南宋书局体" charset="0"/>
              <a:cs typeface="南宋书局体" charset="0"/>
            </a:endParaRPr>
          </a:p>
          <a:p>
            <a:pPr algn="ctr">
              <a:lnSpc>
                <a:spcPct val="150000"/>
              </a:lnSpc>
            </a:pPr>
            <a:endParaRPr lang="en-US" altLang="zh-CN" sz="700" dirty="0">
              <a:solidFill>
                <a:schemeClr val="bg1"/>
              </a:solidFill>
              <a:latin typeface="南宋书局体" charset="0"/>
              <a:ea typeface="南宋书局体" charset="0"/>
              <a:cs typeface="南宋书局体" charset="0"/>
            </a:endParaRPr>
          </a:p>
          <a:p>
            <a:pPr algn="ctr">
              <a:lnSpc>
                <a:spcPct val="150000"/>
              </a:lnSpc>
            </a:pPr>
            <a:r>
              <a:rPr lang="zh-CN" altLang="en-US" sz="1400" dirty="0">
                <a:latin typeface="南宋书局体" charset="0"/>
                <a:ea typeface="南宋书局体" charset="0"/>
                <a:cs typeface="南宋书局体" charset="0"/>
              </a:rPr>
              <a:t>记录</a:t>
            </a:r>
            <a:r>
              <a:rPr lang="en-US" altLang="zh-CN" sz="1400" dirty="0">
                <a:latin typeface="南宋书局体" charset="0"/>
                <a:ea typeface="南宋书局体" charset="0"/>
                <a:cs typeface="南宋书局体" charset="0"/>
              </a:rPr>
              <a:t>70</a:t>
            </a:r>
            <a:r>
              <a:rPr lang="zh-CN" altLang="en-US" sz="1400" dirty="0">
                <a:latin typeface="南宋书局体" charset="0"/>
                <a:ea typeface="南宋书局体" charset="0"/>
                <a:cs typeface="南宋书局体" charset="0"/>
              </a:rPr>
              <a:t>年中国人的奋斗与荣光，弘扬和传承中华儿女家国情怀，激励</a:t>
            </a:r>
            <a:r>
              <a:rPr lang="en-US" altLang="zh-CN" sz="1400" dirty="0">
                <a:latin typeface="南宋书局体" charset="0"/>
                <a:ea typeface="南宋书局体" charset="0"/>
                <a:cs typeface="南宋书局体" charset="0"/>
              </a:rPr>
              <a:t>13</a:t>
            </a:r>
            <a:r>
              <a:rPr lang="zh-CN" altLang="en-US" sz="1400" dirty="0">
                <a:latin typeface="南宋书局体" charset="0"/>
                <a:ea typeface="南宋书局体" charset="0"/>
                <a:cs typeface="南宋书局体" charset="0"/>
              </a:rPr>
              <a:t>亿国人为实现中华民族伟大复兴做出新的更大的贡献</a:t>
            </a:r>
          </a:p>
        </p:txBody>
      </p:sp>
      <p:sp>
        <p:nvSpPr>
          <p:cNvPr id="35" name="矩形 34"/>
          <p:cNvSpPr/>
          <p:nvPr/>
        </p:nvSpPr>
        <p:spPr>
          <a:xfrm>
            <a:off x="8257586" y="3416012"/>
            <a:ext cx="3240000" cy="25200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2">
                    <a:lumMod val="50000"/>
                  </a:schemeClr>
                </a:solidFill>
              </a:ln>
              <a:latin typeface="南宋书局体" charset="0"/>
              <a:ea typeface="南宋书局体" charset="0"/>
              <a:cs typeface="南宋书局体" charset="0"/>
            </a:endParaRPr>
          </a:p>
        </p:txBody>
      </p:sp>
      <p:sp>
        <p:nvSpPr>
          <p:cNvPr id="38" name="矩形 37"/>
          <p:cNvSpPr/>
          <p:nvPr/>
        </p:nvSpPr>
        <p:spPr>
          <a:xfrm>
            <a:off x="4895269" y="3685252"/>
            <a:ext cx="2772000" cy="576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37" name="TextBox 36"/>
          <p:cNvSpPr txBox="1"/>
          <p:nvPr/>
        </p:nvSpPr>
        <p:spPr>
          <a:xfrm>
            <a:off x="4776870" y="3590380"/>
            <a:ext cx="3007378" cy="2215991"/>
          </a:xfrm>
          <a:prstGeom prst="rect">
            <a:avLst/>
          </a:prstGeom>
          <a:noFill/>
        </p:spPr>
        <p:txBody>
          <a:bodyPr wrap="square" rtlCol="0">
            <a:spAutoFit/>
          </a:bodyPr>
          <a:lstStyle/>
          <a:p>
            <a:pPr algn="ctr">
              <a:lnSpc>
                <a:spcPct val="150000"/>
              </a:lnSpc>
            </a:pPr>
            <a:r>
              <a:rPr lang="zh-CN" altLang="en-US" sz="2800" b="1" dirty="0">
                <a:solidFill>
                  <a:schemeClr val="bg1"/>
                </a:solidFill>
                <a:latin typeface="南宋书局体" charset="0"/>
                <a:ea typeface="南宋书局体" charset="0"/>
                <a:cs typeface="南宋书局体" charset="0"/>
              </a:rPr>
              <a:t>全新流动形态</a:t>
            </a:r>
            <a:endParaRPr lang="en-US" altLang="zh-CN" sz="2800" b="1" dirty="0">
              <a:solidFill>
                <a:schemeClr val="bg1"/>
              </a:solidFill>
              <a:latin typeface="南宋书局体" charset="0"/>
              <a:ea typeface="南宋书局体" charset="0"/>
              <a:cs typeface="南宋书局体" charset="0"/>
            </a:endParaRPr>
          </a:p>
          <a:p>
            <a:pPr algn="ctr">
              <a:lnSpc>
                <a:spcPct val="150000"/>
              </a:lnSpc>
            </a:pPr>
            <a:endParaRPr lang="en-US" altLang="zh-CN" sz="700" dirty="0">
              <a:solidFill>
                <a:schemeClr val="bg1"/>
              </a:solidFill>
              <a:latin typeface="南宋书局体" charset="0"/>
              <a:ea typeface="南宋书局体" charset="0"/>
              <a:cs typeface="南宋书局体" charset="0"/>
            </a:endParaRPr>
          </a:p>
          <a:p>
            <a:pPr algn="ctr">
              <a:lnSpc>
                <a:spcPct val="150000"/>
              </a:lnSpc>
            </a:pPr>
            <a:r>
              <a:rPr lang="en-US" altLang="zh-CN" sz="1400" dirty="0">
                <a:latin typeface="南宋书局体" charset="0"/>
                <a:ea typeface="南宋书局体" charset="0"/>
                <a:cs typeface="南宋书局体" charset="0"/>
              </a:rPr>
              <a:t>2019</a:t>
            </a:r>
            <a:r>
              <a:rPr lang="zh-CN" altLang="en-US" sz="1400" dirty="0">
                <a:latin typeface="南宋书局体" charset="0"/>
                <a:ea typeface="南宋书局体" charset="0"/>
                <a:cs typeface="南宋书局体" charset="0"/>
              </a:rPr>
              <a:t>年，“时光博物馆”将以灵活机动的“流动”形态开展全国巡展，将</a:t>
            </a:r>
            <a:r>
              <a:rPr lang="en-US" altLang="zh-CN" sz="1400" dirty="0">
                <a:latin typeface="南宋书局体" charset="0"/>
                <a:ea typeface="南宋书局体" charset="0"/>
                <a:cs typeface="南宋书局体" charset="0"/>
              </a:rPr>
              <a:t>70</a:t>
            </a:r>
            <a:r>
              <a:rPr lang="zh-CN" altLang="en-US" sz="1400" dirty="0">
                <a:latin typeface="南宋书局体" charset="0"/>
                <a:ea typeface="南宋书局体" charset="0"/>
                <a:cs typeface="南宋书局体" charset="0"/>
              </a:rPr>
              <a:t>年的记忆送到更多国人身边，</a:t>
            </a:r>
            <a:endParaRPr lang="en-US" altLang="zh-CN" sz="1400" dirty="0">
              <a:latin typeface="南宋书局体" charset="0"/>
              <a:ea typeface="南宋书局体" charset="0"/>
              <a:cs typeface="南宋书局体" charset="0"/>
            </a:endParaRPr>
          </a:p>
          <a:p>
            <a:pPr algn="ctr">
              <a:lnSpc>
                <a:spcPct val="150000"/>
              </a:lnSpc>
            </a:pPr>
            <a:r>
              <a:rPr lang="zh-CN" altLang="en-US" sz="1400" dirty="0">
                <a:latin typeface="南宋书局体" charset="0"/>
                <a:ea typeface="南宋书局体" charset="0"/>
                <a:cs typeface="南宋书局体" charset="0"/>
              </a:rPr>
              <a:t>感受</a:t>
            </a:r>
            <a:r>
              <a:rPr lang="en-US" altLang="zh-CN" sz="1400" dirty="0">
                <a:latin typeface="南宋书局体" charset="0"/>
                <a:ea typeface="南宋书局体" charset="0"/>
                <a:cs typeface="南宋书局体" charset="0"/>
              </a:rPr>
              <a:t>70</a:t>
            </a:r>
            <a:r>
              <a:rPr lang="zh-CN" altLang="en-US" sz="1400" dirty="0">
                <a:latin typeface="南宋书局体" charset="0"/>
                <a:ea typeface="南宋书局体" charset="0"/>
                <a:cs typeface="南宋书局体" charset="0"/>
              </a:rPr>
              <a:t>年家国情怀</a:t>
            </a:r>
          </a:p>
        </p:txBody>
      </p:sp>
      <p:sp>
        <p:nvSpPr>
          <p:cNvPr id="40" name="矩形 39"/>
          <p:cNvSpPr/>
          <p:nvPr/>
        </p:nvSpPr>
        <p:spPr>
          <a:xfrm>
            <a:off x="8373899" y="3684976"/>
            <a:ext cx="3024000" cy="576275"/>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39" name="TextBox 38"/>
          <p:cNvSpPr txBox="1"/>
          <p:nvPr/>
        </p:nvSpPr>
        <p:spPr>
          <a:xfrm>
            <a:off x="8316171" y="3590380"/>
            <a:ext cx="3139455" cy="2215991"/>
          </a:xfrm>
          <a:prstGeom prst="rect">
            <a:avLst/>
          </a:prstGeom>
          <a:noFill/>
        </p:spPr>
        <p:txBody>
          <a:bodyPr wrap="square" rtlCol="0">
            <a:spAutoFit/>
          </a:bodyPr>
          <a:lstStyle/>
          <a:p>
            <a:pPr algn="ctr">
              <a:lnSpc>
                <a:spcPct val="150000"/>
              </a:lnSpc>
            </a:pPr>
            <a:r>
              <a:rPr lang="zh-CN" altLang="en-US" sz="2800" b="1" dirty="0">
                <a:solidFill>
                  <a:schemeClr val="bg1"/>
                </a:solidFill>
                <a:latin typeface="南宋书局体" charset="0"/>
                <a:ea typeface="南宋书局体" charset="0"/>
                <a:cs typeface="南宋书局体" charset="0"/>
              </a:rPr>
              <a:t>融媒体全渠道传播</a:t>
            </a:r>
            <a:endParaRPr lang="en-US" altLang="zh-CN" sz="2800" b="1" dirty="0">
              <a:solidFill>
                <a:schemeClr val="bg1"/>
              </a:solidFill>
              <a:latin typeface="南宋书局体" charset="0"/>
              <a:ea typeface="南宋书局体" charset="0"/>
              <a:cs typeface="南宋书局体" charset="0"/>
            </a:endParaRPr>
          </a:p>
          <a:p>
            <a:pPr algn="ctr">
              <a:lnSpc>
                <a:spcPct val="150000"/>
              </a:lnSpc>
            </a:pPr>
            <a:endParaRPr lang="en-US" altLang="zh-CN" sz="700" dirty="0">
              <a:solidFill>
                <a:schemeClr val="bg1"/>
              </a:solidFill>
              <a:latin typeface="南宋书局体" charset="0"/>
              <a:ea typeface="南宋书局体" charset="0"/>
              <a:cs typeface="南宋书局体" charset="0"/>
            </a:endParaRPr>
          </a:p>
          <a:p>
            <a:pPr algn="ctr">
              <a:lnSpc>
                <a:spcPct val="150000"/>
              </a:lnSpc>
            </a:pPr>
            <a:r>
              <a:rPr lang="zh-CN" altLang="en-US" sz="1400" dirty="0">
                <a:latin typeface="南宋书局体" charset="0"/>
                <a:ea typeface="南宋书局体" charset="0"/>
                <a:cs typeface="南宋书局体" charset="0"/>
              </a:rPr>
              <a:t>“时光博物馆”传播将全面联动内部外部媒体资源网络及演艺明星资源，为时光博物馆活动打造立体化传播网络，全面助推活动声势</a:t>
            </a:r>
          </a:p>
        </p:txBody>
      </p:sp>
      <p:sp>
        <p:nvSpPr>
          <p:cNvPr id="21" name="矩形 20"/>
          <p:cNvSpPr/>
          <p:nvPr/>
        </p:nvSpPr>
        <p:spPr>
          <a:xfrm>
            <a:off x="695325" y="1696604"/>
            <a:ext cx="10801350" cy="658368"/>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dirty="0">
                <a:latin typeface="南宋书局体" charset="0"/>
                <a:ea typeface="南宋书局体" charset="0"/>
                <a:cs typeface="南宋书局体" charset="0"/>
              </a:rPr>
              <a:t>2019</a:t>
            </a:r>
            <a:r>
              <a:rPr lang="zh-CN" altLang="en-US" sz="3200" dirty="0">
                <a:latin typeface="南宋书局体" charset="0"/>
                <a:ea typeface="南宋书局体" charset="0"/>
                <a:cs typeface="南宋书局体" charset="0"/>
              </a:rPr>
              <a:t>年，新中国成立</a:t>
            </a:r>
            <a:r>
              <a:rPr lang="en-US" altLang="zh-CN" sz="3200" dirty="0">
                <a:latin typeface="南宋书局体" charset="0"/>
                <a:ea typeface="南宋书局体" charset="0"/>
                <a:cs typeface="南宋书局体" charset="0"/>
              </a:rPr>
              <a:t>70</a:t>
            </a:r>
            <a:r>
              <a:rPr lang="zh-CN" altLang="en-US" sz="3200" dirty="0">
                <a:latin typeface="南宋书局体" charset="0"/>
                <a:ea typeface="南宋书局体" charset="0"/>
                <a:cs typeface="南宋书局体" charset="0"/>
              </a:rPr>
              <a:t>周年之际，时光博物馆</a:t>
            </a:r>
            <a:r>
              <a:rPr lang="en-US" altLang="zh-CN" sz="3200" dirty="0">
                <a:latin typeface="南宋书局体" charset="0"/>
                <a:ea typeface="南宋书局体" charset="0"/>
                <a:cs typeface="南宋书局体" charset="0"/>
              </a:rPr>
              <a:t>2.0</a:t>
            </a:r>
            <a:r>
              <a:rPr lang="zh-CN" altLang="en-US" sz="3200" dirty="0">
                <a:latin typeface="南宋书局体" charset="0"/>
                <a:ea typeface="南宋书局体" charset="0"/>
                <a:cs typeface="南宋书局体" charset="0"/>
              </a:rPr>
              <a:t>再度启航！</a:t>
            </a:r>
            <a:endParaRPr lang="en-US" altLang="zh-CN" sz="3200" dirty="0">
              <a:latin typeface="南宋书局体" charset="0"/>
              <a:ea typeface="南宋书局体" charset="0"/>
              <a:cs typeface="南宋书局体" charset="0"/>
            </a:endParaRPr>
          </a:p>
        </p:txBody>
      </p:sp>
      <p:sp>
        <p:nvSpPr>
          <p:cNvPr id="4" name="矩形 3">
            <a:extLst>
              <a:ext uri="{FF2B5EF4-FFF2-40B4-BE49-F238E27FC236}">
                <a16:creationId xmlns:a16="http://schemas.microsoft.com/office/drawing/2014/main" id="{B56F70F8-EDDF-4E75-A483-68E0443379E5}"/>
              </a:ext>
            </a:extLst>
          </p:cNvPr>
          <p:cNvSpPr/>
          <p:nvPr/>
        </p:nvSpPr>
        <p:spPr>
          <a:xfrm>
            <a:off x="790748" y="2416239"/>
            <a:ext cx="10571747" cy="666657"/>
          </a:xfrm>
          <a:prstGeom prst="rect">
            <a:avLst/>
          </a:prstGeom>
        </p:spPr>
        <p:txBody>
          <a:bodyPr wrap="square">
            <a:spAutoFit/>
          </a:bodyPr>
          <a:lstStyle/>
          <a:p>
            <a:pPr algn="ctr">
              <a:lnSpc>
                <a:spcPct val="150000"/>
              </a:lnSpc>
            </a:pPr>
            <a:r>
              <a:rPr lang="zh-CN" altLang="en-US" sz="2800" dirty="0">
                <a:solidFill>
                  <a:schemeClr val="accent4">
                    <a:lumMod val="75000"/>
                  </a:schemeClr>
                </a:solidFill>
                <a:latin typeface="南宋书局体" charset="0"/>
                <a:ea typeface="南宋书局体" charset="0"/>
                <a:cs typeface="南宋书局体" charset="0"/>
              </a:rPr>
              <a:t>时光博物馆</a:t>
            </a:r>
            <a:r>
              <a:rPr lang="en-US" altLang="zh-CN" sz="2800" dirty="0">
                <a:solidFill>
                  <a:schemeClr val="accent4">
                    <a:lumMod val="75000"/>
                  </a:schemeClr>
                </a:solidFill>
                <a:latin typeface="南宋书局体" charset="0"/>
                <a:ea typeface="南宋书局体" charset="0"/>
                <a:cs typeface="南宋书局体" charset="0"/>
              </a:rPr>
              <a:t>2.0</a:t>
            </a:r>
            <a:r>
              <a:rPr lang="zh-CN" altLang="en-US" sz="2800" dirty="0">
                <a:solidFill>
                  <a:schemeClr val="accent4">
                    <a:lumMod val="75000"/>
                  </a:schemeClr>
                </a:solidFill>
                <a:latin typeface="南宋书局体" charset="0"/>
                <a:ea typeface="南宋书局体" charset="0"/>
                <a:cs typeface="南宋书局体" charset="0"/>
              </a:rPr>
              <a:t>诚邀国货护肤研发企业</a:t>
            </a:r>
            <a:r>
              <a:rPr lang="en-US" altLang="zh-CN" sz="2800" dirty="0">
                <a:solidFill>
                  <a:schemeClr val="accent4">
                    <a:lumMod val="75000"/>
                  </a:schemeClr>
                </a:solidFill>
                <a:latin typeface="南宋书局体" charset="0"/>
                <a:ea typeface="南宋书局体" charset="0"/>
                <a:cs typeface="南宋书局体" charset="0"/>
              </a:rPr>
              <a:t>——</a:t>
            </a:r>
            <a:r>
              <a:rPr lang="zh-CN" altLang="en-US" sz="2800" dirty="0">
                <a:solidFill>
                  <a:schemeClr val="accent4">
                    <a:lumMod val="75000"/>
                  </a:schemeClr>
                </a:solidFill>
                <a:latin typeface="南宋书局体" charset="0"/>
                <a:ea typeface="南宋书局体" charset="0"/>
                <a:cs typeface="南宋书局体" charset="0"/>
              </a:rPr>
              <a:t>伽蓝集团强势入驻</a:t>
            </a:r>
          </a:p>
        </p:txBody>
      </p:sp>
      <p:sp>
        <p:nvSpPr>
          <p:cNvPr id="3" name="矩形 2">
            <a:extLst>
              <a:ext uri="{FF2B5EF4-FFF2-40B4-BE49-F238E27FC236}">
                <a16:creationId xmlns:a16="http://schemas.microsoft.com/office/drawing/2014/main" id="{5809E5DD-F19A-4BAB-B07E-51D02EB00692}"/>
              </a:ext>
            </a:extLst>
          </p:cNvPr>
          <p:cNvSpPr/>
          <p:nvPr/>
        </p:nvSpPr>
        <p:spPr>
          <a:xfrm>
            <a:off x="5359626" y="-610018"/>
            <a:ext cx="6096000" cy="1200329"/>
          </a:xfrm>
          <a:prstGeom prst="rect">
            <a:avLst/>
          </a:prstGeom>
        </p:spPr>
        <p:txBody>
          <a:bodyPr>
            <a:spAutoFit/>
          </a:bodyPr>
          <a:lstStyle/>
          <a:p>
            <a:pPr lvl="0" algn="ctr"/>
            <a:r>
              <a:rPr lang="zh-CN" altLang="en-US" dirty="0">
                <a:solidFill>
                  <a:prstClr val="black"/>
                </a:solidFill>
                <a:latin typeface="微软雅黑" panose="020B0503020204020204" pitchFamily="34" charset="-122"/>
                <a:ea typeface="微软雅黑" panose="020B0503020204020204" pitchFamily="34" charset="-122"/>
              </a:rPr>
              <a:t>以对东方美学的独特视角追溯母亲那个年代起就有的美丽记忆</a:t>
            </a:r>
            <a:endParaRPr lang="en-US" altLang="zh-CN" dirty="0">
              <a:solidFill>
                <a:prstClr val="black"/>
              </a:solidFill>
              <a:latin typeface="微软雅黑" panose="020B0503020204020204" pitchFamily="34" charset="-122"/>
              <a:ea typeface="微软雅黑" panose="020B0503020204020204" pitchFamily="34" charset="-122"/>
            </a:endParaRPr>
          </a:p>
          <a:p>
            <a:pPr lvl="0" algn="ctr"/>
            <a:r>
              <a:rPr lang="zh-CN" altLang="en-US" dirty="0">
                <a:solidFill>
                  <a:prstClr val="black"/>
                </a:solidFill>
                <a:latin typeface="微软雅黑" panose="020B0503020204020204" pitchFamily="34" charset="-122"/>
                <a:ea typeface="微软雅黑" panose="020B0503020204020204" pitchFamily="34" charset="-122"/>
              </a:rPr>
              <a:t>经历岁月的变迁，潮流的更新迭代，伽蓝集团对美丽精致的追求将永久传递</a:t>
            </a:r>
          </a:p>
        </p:txBody>
      </p:sp>
    </p:spTree>
    <p:extLst>
      <p:ext uri="{BB962C8B-B14F-4D97-AF65-F5344CB8AC3E}">
        <p14:creationId xmlns:p14="http://schemas.microsoft.com/office/powerpoint/2010/main" val="373243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65073" y="3007157"/>
            <a:ext cx="1904641" cy="1257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a:extLst>
              <a:ext uri="{FF2B5EF4-FFF2-40B4-BE49-F238E27FC236}">
                <a16:creationId xmlns:a16="http://schemas.microsoft.com/office/drawing/2014/main" id="{90817071-F94C-4A3C-9DCE-CF3BEED75204}"/>
              </a:ext>
            </a:extLst>
          </p:cNvPr>
          <p:cNvSpPr/>
          <p:nvPr/>
        </p:nvSpPr>
        <p:spPr>
          <a:xfrm>
            <a:off x="621364" y="4440771"/>
            <a:ext cx="11014232" cy="1569660"/>
          </a:xfrm>
          <a:prstGeom prst="rect">
            <a:avLst/>
          </a:prstGeom>
        </p:spPr>
        <p:txBody>
          <a:bodyPr wrap="square">
            <a:spAutoFit/>
          </a:bodyPr>
          <a:lstStyle/>
          <a:p>
            <a:pPr>
              <a:lnSpc>
                <a:spcPct val="150000"/>
              </a:lnSpc>
            </a:pPr>
            <a:r>
              <a:rPr lang="en-US" altLang="zh-CN" sz="1600" b="1" kern="100" dirty="0">
                <a:latin typeface="南宋书局体" charset="0"/>
                <a:ea typeface="南宋书局体" charset="0"/>
                <a:cs typeface="南宋书局体" charset="0"/>
              </a:rPr>
              <a:t>【</a:t>
            </a:r>
            <a:r>
              <a:rPr lang="zh-CN" altLang="en-US" sz="1600" b="1" kern="100" dirty="0">
                <a:latin typeface="南宋书局体" charset="0"/>
                <a:ea typeface="南宋书局体" charset="0"/>
                <a:cs typeface="南宋书局体" charset="0"/>
              </a:rPr>
              <a:t>展陈形式</a:t>
            </a:r>
            <a:r>
              <a:rPr lang="en-US" altLang="zh-CN" sz="1600" b="1" kern="100" dirty="0">
                <a:latin typeface="南宋书局体" charset="0"/>
                <a:ea typeface="南宋书局体" charset="0"/>
                <a:cs typeface="南宋书局体" charset="0"/>
              </a:rPr>
              <a:t>】</a:t>
            </a:r>
            <a:r>
              <a:rPr lang="en-US" altLang="zh-CN" sz="1600" dirty="0">
                <a:latin typeface="南宋书局体" charset="0"/>
                <a:ea typeface="南宋书局体" charset="0"/>
                <a:cs typeface="南宋书局体" charset="0"/>
              </a:rPr>
              <a:t>2019</a:t>
            </a:r>
            <a:r>
              <a:rPr lang="zh-CN" altLang="en-US" sz="1600" dirty="0">
                <a:latin typeface="南宋书局体" charset="0"/>
                <a:ea typeface="南宋书局体" charset="0"/>
                <a:cs typeface="南宋书局体" charset="0"/>
              </a:rPr>
              <a:t>年，时光博物馆全面升级，</a:t>
            </a:r>
            <a:r>
              <a:rPr lang="zh-CN" altLang="en-US" sz="1600" b="1" dirty="0">
                <a:solidFill>
                  <a:srgbClr val="C10001"/>
                </a:solidFill>
                <a:latin typeface="南宋书局体" charset="0"/>
                <a:ea typeface="南宋书局体" charset="0"/>
                <a:cs typeface="南宋书局体" charset="0"/>
              </a:rPr>
              <a:t>采用灵活机动的“流动”形态，以大篷车</a:t>
            </a:r>
            <a:r>
              <a:rPr lang="en-US" altLang="zh-CN" sz="1600" b="1" dirty="0">
                <a:solidFill>
                  <a:srgbClr val="C10001"/>
                </a:solidFill>
                <a:latin typeface="南宋书局体" charset="0"/>
                <a:ea typeface="南宋书局体" charset="0"/>
                <a:cs typeface="南宋书局体" charset="0"/>
              </a:rPr>
              <a:t>+</a:t>
            </a:r>
            <a:r>
              <a:rPr lang="zh-CN" altLang="en-US" sz="1600" b="1" dirty="0">
                <a:solidFill>
                  <a:srgbClr val="C10001"/>
                </a:solidFill>
                <a:latin typeface="南宋书局体" charset="0"/>
                <a:ea typeface="南宋书局体" charset="0"/>
                <a:cs typeface="南宋书局体" charset="0"/>
              </a:rPr>
              <a:t>定制快闪箱为主要形式</a:t>
            </a:r>
            <a:r>
              <a:rPr lang="zh-CN" altLang="en-US" sz="1600" dirty="0">
                <a:latin typeface="南宋书局体" charset="0"/>
                <a:ea typeface="南宋书局体" charset="0"/>
                <a:cs typeface="南宋书局体" charset="0"/>
              </a:rPr>
              <a:t>，辅助“时光列车”、“时光邮轮”等形式，将</a:t>
            </a:r>
            <a:r>
              <a:rPr lang="en-US" altLang="zh-CN" sz="1600" dirty="0">
                <a:latin typeface="南宋书局体" charset="0"/>
                <a:ea typeface="南宋书局体" charset="0"/>
                <a:cs typeface="南宋书局体" charset="0"/>
              </a:rPr>
              <a:t>70</a:t>
            </a:r>
            <a:r>
              <a:rPr lang="zh-CN" altLang="en-US" sz="1600" dirty="0">
                <a:latin typeface="南宋书局体" charset="0"/>
                <a:ea typeface="南宋书局体" charset="0"/>
                <a:cs typeface="南宋书局体" charset="0"/>
              </a:rPr>
              <a:t>年的记忆送到更多国人身边；</a:t>
            </a:r>
            <a:endParaRPr lang="en-US" altLang="zh-CN" sz="1600" dirty="0">
              <a:latin typeface="南宋书局体" charset="0"/>
              <a:ea typeface="南宋书局体" charset="0"/>
              <a:cs typeface="南宋书局体" charset="0"/>
            </a:endParaRPr>
          </a:p>
          <a:p>
            <a:pPr>
              <a:lnSpc>
                <a:spcPct val="150000"/>
              </a:lnSpc>
            </a:pPr>
            <a:r>
              <a:rPr lang="en-US" altLang="zh-CN" sz="1600" b="1" kern="100" dirty="0">
                <a:latin typeface="南宋书局体" charset="0"/>
                <a:ea typeface="南宋书局体" charset="0"/>
                <a:cs typeface="南宋书局体" charset="0"/>
              </a:rPr>
              <a:t>【</a:t>
            </a:r>
            <a:r>
              <a:rPr lang="zh-CN" altLang="en-US" sz="1600" b="1" kern="100" dirty="0">
                <a:latin typeface="南宋书局体" charset="0"/>
                <a:ea typeface="南宋书局体" charset="0"/>
                <a:cs typeface="南宋书局体" charset="0"/>
              </a:rPr>
              <a:t>展陈内容</a:t>
            </a:r>
            <a:r>
              <a:rPr lang="en-US" altLang="zh-CN" sz="1600" b="1" kern="100" dirty="0">
                <a:latin typeface="南宋书局体" charset="0"/>
                <a:ea typeface="南宋书局体" charset="0"/>
                <a:cs typeface="南宋书局体" charset="0"/>
              </a:rPr>
              <a:t>】</a:t>
            </a:r>
            <a:r>
              <a:rPr lang="en-US" altLang="zh-CN" sz="1600" kern="100" dirty="0">
                <a:latin typeface="南宋书局体" charset="0"/>
                <a:ea typeface="南宋书局体" charset="0"/>
                <a:cs typeface="南宋书局体" charset="0"/>
              </a:rPr>
              <a:t>2019</a:t>
            </a:r>
            <a:r>
              <a:rPr lang="zh-CN" altLang="zh-CN" sz="1600" kern="100" dirty="0">
                <a:latin typeface="南宋书局体" charset="0"/>
                <a:ea typeface="南宋书局体" charset="0"/>
                <a:cs typeface="南宋书局体" charset="0"/>
              </a:rPr>
              <a:t>年，人民日报新媒体中心将以新中国成立</a:t>
            </a:r>
            <a:r>
              <a:rPr lang="en-US" altLang="zh-CN" sz="1600" kern="100" dirty="0">
                <a:latin typeface="南宋书局体" charset="0"/>
                <a:ea typeface="南宋书局体" charset="0"/>
                <a:cs typeface="南宋书局体" charset="0"/>
              </a:rPr>
              <a:t>70</a:t>
            </a:r>
            <a:r>
              <a:rPr lang="zh-CN" altLang="zh-CN" sz="1600" kern="100" dirty="0">
                <a:latin typeface="南宋书局体" charset="0"/>
                <a:ea typeface="南宋书局体" charset="0"/>
                <a:cs typeface="南宋书局体" charset="0"/>
              </a:rPr>
              <a:t>周年为主题，</a:t>
            </a:r>
            <a:r>
              <a:rPr lang="zh-CN" altLang="en-US" sz="1600" kern="100" dirty="0">
                <a:latin typeface="南宋书局体" charset="0"/>
                <a:ea typeface="南宋书局体" charset="0"/>
                <a:cs typeface="南宋书局体" charset="0"/>
              </a:rPr>
              <a:t>延续时光博物馆</a:t>
            </a:r>
            <a:r>
              <a:rPr lang="en-US" altLang="zh-CN" sz="1600" kern="100" dirty="0">
                <a:latin typeface="南宋书局体" charset="0"/>
                <a:ea typeface="南宋书局体" charset="0"/>
                <a:cs typeface="南宋书局体" charset="0"/>
              </a:rPr>
              <a:t>IP</a:t>
            </a:r>
            <a:r>
              <a:rPr lang="zh-CN" altLang="en-US" sz="1600" kern="100" dirty="0">
                <a:latin typeface="南宋书局体" charset="0"/>
                <a:ea typeface="南宋书局体" charset="0"/>
                <a:cs typeface="南宋书局体" charset="0"/>
              </a:rPr>
              <a:t>环节“时光走廊”、“时光照相馆”、“岁月供销社”、“音乐年代秀”等互动形式，还原民众记忆中的</a:t>
            </a:r>
            <a:r>
              <a:rPr lang="en-US" altLang="zh-CN" sz="1600" kern="100" dirty="0">
                <a:latin typeface="南宋书局体" charset="0"/>
                <a:ea typeface="南宋书局体" charset="0"/>
                <a:cs typeface="南宋书局体" charset="0"/>
              </a:rPr>
              <a:t>70</a:t>
            </a:r>
            <a:r>
              <a:rPr lang="zh-CN" altLang="en-US" sz="1600" kern="100" dirty="0">
                <a:latin typeface="南宋书局体" charset="0"/>
                <a:ea typeface="南宋书局体" charset="0"/>
                <a:cs typeface="南宋书局体" charset="0"/>
              </a:rPr>
              <a:t>年家国岁月、难忘时光。</a:t>
            </a:r>
            <a:endParaRPr lang="en-US" altLang="zh-CN" sz="1600" kern="100" dirty="0">
              <a:latin typeface="南宋书局体" charset="0"/>
              <a:ea typeface="南宋书局体" charset="0"/>
              <a:cs typeface="南宋书局体" charset="0"/>
            </a:endParaRPr>
          </a:p>
        </p:txBody>
      </p:sp>
      <p:sp>
        <p:nvSpPr>
          <p:cNvPr id="33" name="文本框 32">
            <a:extLst>
              <a:ext uri="{FF2B5EF4-FFF2-40B4-BE49-F238E27FC236}">
                <a16:creationId xmlns:a16="http://schemas.microsoft.com/office/drawing/2014/main" id="{28FA77B1-961C-43F0-9E8C-DE279D6594D0}"/>
              </a:ext>
            </a:extLst>
          </p:cNvPr>
          <p:cNvSpPr txBox="1"/>
          <p:nvPr/>
        </p:nvSpPr>
        <p:spPr>
          <a:xfrm>
            <a:off x="620953" y="1553852"/>
            <a:ext cx="1982124" cy="523220"/>
          </a:xfrm>
          <a:prstGeom prst="rect">
            <a:avLst/>
          </a:prstGeom>
          <a:noFill/>
        </p:spPr>
        <p:txBody>
          <a:bodyPr wrap="square" rtlCol="0">
            <a:spAutoFit/>
          </a:bodyPr>
          <a:lstStyle/>
          <a:p>
            <a:r>
              <a:rPr lang="zh-CN" altLang="en-US" sz="2800" b="1" dirty="0">
                <a:solidFill>
                  <a:srgbClr val="C10001"/>
                </a:solidFill>
                <a:latin typeface="南宋书局体" charset="0"/>
                <a:ea typeface="南宋书局体" charset="0"/>
                <a:cs typeface="南宋书局体" charset="0"/>
              </a:rPr>
              <a:t>历时三个月</a:t>
            </a:r>
          </a:p>
        </p:txBody>
      </p:sp>
      <p:sp>
        <p:nvSpPr>
          <p:cNvPr id="34" name="文本框 33">
            <a:extLst>
              <a:ext uri="{FF2B5EF4-FFF2-40B4-BE49-F238E27FC236}">
                <a16:creationId xmlns:a16="http://schemas.microsoft.com/office/drawing/2014/main" id="{90F41FE7-B513-43DB-A226-DCDCD2855CB8}"/>
              </a:ext>
            </a:extLst>
          </p:cNvPr>
          <p:cNvSpPr txBox="1"/>
          <p:nvPr/>
        </p:nvSpPr>
        <p:spPr>
          <a:xfrm>
            <a:off x="620953" y="2375238"/>
            <a:ext cx="2320552" cy="523220"/>
          </a:xfrm>
          <a:prstGeom prst="rect">
            <a:avLst/>
          </a:prstGeom>
          <a:noFill/>
        </p:spPr>
        <p:txBody>
          <a:bodyPr wrap="square" rtlCol="0">
            <a:spAutoFit/>
          </a:bodyPr>
          <a:lstStyle/>
          <a:p>
            <a:r>
              <a:rPr lang="zh-CN" altLang="en-US" sz="2800" b="1" dirty="0">
                <a:solidFill>
                  <a:srgbClr val="C10001"/>
                </a:solidFill>
                <a:latin typeface="南宋书局体" charset="0"/>
                <a:ea typeface="南宋书局体" charset="0"/>
                <a:cs typeface="南宋书局体" charset="0"/>
              </a:rPr>
              <a:t>跨越五座城</a:t>
            </a:r>
          </a:p>
        </p:txBody>
      </p:sp>
      <p:sp>
        <p:nvSpPr>
          <p:cNvPr id="35" name="文本框 34">
            <a:extLst>
              <a:ext uri="{FF2B5EF4-FFF2-40B4-BE49-F238E27FC236}">
                <a16:creationId xmlns:a16="http://schemas.microsoft.com/office/drawing/2014/main" id="{C4F0786C-1FB7-4E52-8D3B-01133559A653}"/>
              </a:ext>
            </a:extLst>
          </p:cNvPr>
          <p:cNvSpPr txBox="1"/>
          <p:nvPr/>
        </p:nvSpPr>
        <p:spPr>
          <a:xfrm>
            <a:off x="2689548" y="2505628"/>
            <a:ext cx="8680166" cy="369332"/>
          </a:xfrm>
          <a:prstGeom prst="rect">
            <a:avLst/>
          </a:prstGeom>
          <a:noFill/>
        </p:spPr>
        <p:txBody>
          <a:bodyPr wrap="square" rtlCol="0">
            <a:spAutoFit/>
          </a:bodyPr>
          <a:lstStyle/>
          <a:p>
            <a:r>
              <a:rPr lang="en-US" altLang="zh-CN" dirty="0">
                <a:latin typeface="南宋书局体" charset="0"/>
                <a:ea typeface="南宋书局体" charset="0"/>
                <a:cs typeface="南宋书局体" charset="0"/>
              </a:rPr>
              <a:t>2019</a:t>
            </a:r>
            <a:r>
              <a:rPr lang="zh-CN" altLang="en-US" dirty="0">
                <a:latin typeface="南宋书局体" charset="0"/>
                <a:ea typeface="南宋书局体" charset="0"/>
                <a:cs typeface="南宋书局体" charset="0"/>
              </a:rPr>
              <a:t>年</a:t>
            </a:r>
            <a:r>
              <a:rPr lang="en-US" altLang="zh-CN" dirty="0">
                <a:latin typeface="南宋书局体" charset="0"/>
                <a:ea typeface="南宋书局体" charset="0"/>
                <a:cs typeface="南宋书局体" charset="0"/>
              </a:rPr>
              <a:t>7</a:t>
            </a:r>
            <a:r>
              <a:rPr lang="zh-CN" altLang="en-US" dirty="0">
                <a:latin typeface="南宋书局体" charset="0"/>
                <a:ea typeface="南宋书局体" charset="0"/>
                <a:cs typeface="南宋书局体" charset="0"/>
              </a:rPr>
              <a:t>月中旬于北京首发，途径五个重点城市，每站停留</a:t>
            </a:r>
            <a:r>
              <a:rPr lang="en-US" altLang="zh-CN" dirty="0">
                <a:latin typeface="南宋书局体" charset="0"/>
                <a:ea typeface="南宋书局体" charset="0"/>
                <a:cs typeface="南宋书局体" charset="0"/>
              </a:rPr>
              <a:t>5</a:t>
            </a:r>
            <a:r>
              <a:rPr lang="zh-CN" altLang="en-US" dirty="0">
                <a:latin typeface="南宋书局体" charset="0"/>
                <a:ea typeface="南宋书局体" charset="0"/>
                <a:cs typeface="南宋书局体" charset="0"/>
              </a:rPr>
              <a:t>天，于</a:t>
            </a:r>
            <a:r>
              <a:rPr lang="en-US" altLang="zh-CN" dirty="0">
                <a:latin typeface="南宋书局体" charset="0"/>
                <a:ea typeface="南宋书局体" charset="0"/>
                <a:cs typeface="南宋书局体" charset="0"/>
              </a:rPr>
              <a:t>2019</a:t>
            </a:r>
            <a:r>
              <a:rPr lang="zh-CN" altLang="en-US" dirty="0">
                <a:latin typeface="南宋书局体" charset="0"/>
                <a:ea typeface="南宋书局体" charset="0"/>
                <a:cs typeface="南宋书局体" charset="0"/>
              </a:rPr>
              <a:t>年</a:t>
            </a:r>
            <a:r>
              <a:rPr lang="en-US" altLang="zh-CN" dirty="0">
                <a:latin typeface="南宋书局体" charset="0"/>
                <a:ea typeface="南宋书局体" charset="0"/>
                <a:cs typeface="南宋书局体" charset="0"/>
              </a:rPr>
              <a:t>9</a:t>
            </a:r>
            <a:r>
              <a:rPr lang="zh-CN" altLang="en-US" dirty="0">
                <a:latin typeface="南宋书局体" charset="0"/>
                <a:ea typeface="南宋书局体" charset="0"/>
                <a:cs typeface="南宋书局体" charset="0"/>
              </a:rPr>
              <a:t>月中旬收官</a:t>
            </a:r>
          </a:p>
        </p:txBody>
      </p:sp>
      <p:grpSp>
        <p:nvGrpSpPr>
          <p:cNvPr id="36" name="组合 35">
            <a:extLst>
              <a:ext uri="{FF2B5EF4-FFF2-40B4-BE49-F238E27FC236}">
                <a16:creationId xmlns:a16="http://schemas.microsoft.com/office/drawing/2014/main" id="{2CDB7E5A-CD04-45FA-A5F7-94DDC74E640F}"/>
              </a:ext>
            </a:extLst>
          </p:cNvPr>
          <p:cNvGrpSpPr/>
          <p:nvPr/>
        </p:nvGrpSpPr>
        <p:grpSpPr>
          <a:xfrm>
            <a:off x="2778872" y="1652137"/>
            <a:ext cx="8838795" cy="670065"/>
            <a:chOff x="710728" y="3108060"/>
            <a:chExt cx="6217129" cy="744757"/>
          </a:xfrm>
        </p:grpSpPr>
        <p:cxnSp>
          <p:nvCxnSpPr>
            <p:cNvPr id="37" name="直接箭头连接符 36">
              <a:extLst>
                <a:ext uri="{FF2B5EF4-FFF2-40B4-BE49-F238E27FC236}">
                  <a16:creationId xmlns:a16="http://schemas.microsoft.com/office/drawing/2014/main" id="{E6685A10-26A4-47C9-9734-2F1C2DE86455}"/>
                </a:ext>
              </a:extLst>
            </p:cNvPr>
            <p:cNvCxnSpPr>
              <a:cxnSpLocks/>
            </p:cNvCxnSpPr>
            <p:nvPr/>
          </p:nvCxnSpPr>
          <p:spPr>
            <a:xfrm>
              <a:off x="710728" y="3116507"/>
              <a:ext cx="6164470" cy="0"/>
            </a:xfrm>
            <a:prstGeom prst="straightConnector1">
              <a:avLst/>
            </a:prstGeom>
            <a:ln w="38100">
              <a:solidFill>
                <a:srgbClr val="2A555E"/>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892792C-066F-4A41-9C2E-EAFAF8CA3F73}"/>
                </a:ext>
              </a:extLst>
            </p:cNvPr>
            <p:cNvCxnSpPr/>
            <p:nvPr/>
          </p:nvCxnSpPr>
          <p:spPr>
            <a:xfrm>
              <a:off x="1027048" y="3116507"/>
              <a:ext cx="0" cy="261610"/>
            </a:xfrm>
            <a:prstGeom prst="line">
              <a:avLst/>
            </a:prstGeom>
            <a:ln w="28575">
              <a:solidFill>
                <a:srgbClr val="2A555E"/>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F0CA70D-AA84-4659-A556-A7397D824AF4}"/>
                </a:ext>
              </a:extLst>
            </p:cNvPr>
            <p:cNvCxnSpPr/>
            <p:nvPr/>
          </p:nvCxnSpPr>
          <p:spPr>
            <a:xfrm>
              <a:off x="2389269" y="3108060"/>
              <a:ext cx="0" cy="261610"/>
            </a:xfrm>
            <a:prstGeom prst="line">
              <a:avLst/>
            </a:prstGeom>
            <a:ln w="28575">
              <a:solidFill>
                <a:srgbClr val="2A555E"/>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7BC37D9-48CB-4DC9-96C1-3DCF7BBAF025}"/>
                </a:ext>
              </a:extLst>
            </p:cNvPr>
            <p:cNvCxnSpPr/>
            <p:nvPr/>
          </p:nvCxnSpPr>
          <p:spPr>
            <a:xfrm>
              <a:off x="3849965" y="3116507"/>
              <a:ext cx="0" cy="261610"/>
            </a:xfrm>
            <a:prstGeom prst="line">
              <a:avLst/>
            </a:prstGeom>
            <a:ln w="28575">
              <a:solidFill>
                <a:srgbClr val="2A555E"/>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4001E8F-07CC-46E8-8709-1C2CC10C32B9}"/>
                </a:ext>
              </a:extLst>
            </p:cNvPr>
            <p:cNvCxnSpPr/>
            <p:nvPr/>
          </p:nvCxnSpPr>
          <p:spPr>
            <a:xfrm>
              <a:off x="5266794" y="3116507"/>
              <a:ext cx="0" cy="261610"/>
            </a:xfrm>
            <a:prstGeom prst="line">
              <a:avLst/>
            </a:prstGeom>
            <a:ln w="28575">
              <a:solidFill>
                <a:srgbClr val="2A555E"/>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02C6C77-7BC9-446B-BCC3-3839DA4A7A33}"/>
                </a:ext>
              </a:extLst>
            </p:cNvPr>
            <p:cNvSpPr txBox="1"/>
            <p:nvPr/>
          </p:nvSpPr>
          <p:spPr>
            <a:xfrm>
              <a:off x="761483" y="3385097"/>
              <a:ext cx="784353" cy="461665"/>
            </a:xfrm>
            <a:prstGeom prst="rect">
              <a:avLst/>
            </a:prstGeom>
            <a:noFill/>
          </p:spPr>
          <p:txBody>
            <a:bodyPr wrap="square" rtlCol="0">
              <a:spAutoFit/>
            </a:bodyPr>
            <a:lstStyle/>
            <a:p>
              <a:r>
                <a:rPr lang="en-US" altLang="zh-CN" sz="2000" dirty="0">
                  <a:latin typeface="南宋书局体" charset="0"/>
                  <a:ea typeface="南宋书局体" charset="0"/>
                  <a:cs typeface="南宋书局体" charset="0"/>
                </a:rPr>
                <a:t>7</a:t>
              </a:r>
              <a:r>
                <a:rPr lang="zh-CN" altLang="en-US" sz="2000" dirty="0">
                  <a:latin typeface="南宋书局体" charset="0"/>
                  <a:ea typeface="南宋书局体" charset="0"/>
                  <a:cs typeface="南宋书局体" charset="0"/>
                </a:rPr>
                <a:t>月</a:t>
              </a:r>
            </a:p>
          </p:txBody>
        </p:sp>
        <p:sp>
          <p:nvSpPr>
            <p:cNvPr id="43" name="文本框 42">
              <a:extLst>
                <a:ext uri="{FF2B5EF4-FFF2-40B4-BE49-F238E27FC236}">
                  <a16:creationId xmlns:a16="http://schemas.microsoft.com/office/drawing/2014/main" id="{EE188C6C-EAAF-430F-877B-DFA8AB4F732A}"/>
                </a:ext>
              </a:extLst>
            </p:cNvPr>
            <p:cNvSpPr txBox="1"/>
            <p:nvPr/>
          </p:nvSpPr>
          <p:spPr>
            <a:xfrm>
              <a:off x="2132788" y="3384149"/>
              <a:ext cx="784353" cy="461665"/>
            </a:xfrm>
            <a:prstGeom prst="rect">
              <a:avLst/>
            </a:prstGeom>
            <a:noFill/>
          </p:spPr>
          <p:txBody>
            <a:bodyPr wrap="square" rtlCol="0">
              <a:spAutoFit/>
            </a:bodyPr>
            <a:lstStyle/>
            <a:p>
              <a:r>
                <a:rPr lang="en-US" altLang="zh-CN" sz="2000" dirty="0">
                  <a:latin typeface="南宋书局体" charset="0"/>
                  <a:ea typeface="南宋书局体" charset="0"/>
                  <a:cs typeface="南宋书局体" charset="0"/>
                </a:rPr>
                <a:t>8</a:t>
              </a:r>
              <a:r>
                <a:rPr lang="zh-CN" altLang="en-US" sz="2000" dirty="0">
                  <a:latin typeface="南宋书局体" charset="0"/>
                  <a:ea typeface="南宋书局体" charset="0"/>
                  <a:cs typeface="南宋书局体" charset="0"/>
                </a:rPr>
                <a:t>月</a:t>
              </a:r>
            </a:p>
          </p:txBody>
        </p:sp>
        <p:sp>
          <p:nvSpPr>
            <p:cNvPr id="44" name="文本框 43">
              <a:extLst>
                <a:ext uri="{FF2B5EF4-FFF2-40B4-BE49-F238E27FC236}">
                  <a16:creationId xmlns:a16="http://schemas.microsoft.com/office/drawing/2014/main" id="{869FF432-1529-4683-8D21-6965E75F6B3C}"/>
                </a:ext>
              </a:extLst>
            </p:cNvPr>
            <p:cNvSpPr txBox="1"/>
            <p:nvPr/>
          </p:nvSpPr>
          <p:spPr>
            <a:xfrm>
              <a:off x="3625394" y="3391152"/>
              <a:ext cx="784353" cy="461665"/>
            </a:xfrm>
            <a:prstGeom prst="rect">
              <a:avLst/>
            </a:prstGeom>
            <a:noFill/>
          </p:spPr>
          <p:txBody>
            <a:bodyPr wrap="square" rtlCol="0">
              <a:spAutoFit/>
            </a:bodyPr>
            <a:lstStyle/>
            <a:p>
              <a:r>
                <a:rPr lang="en-US" altLang="zh-CN" sz="2000" dirty="0">
                  <a:latin typeface="南宋书局体" charset="0"/>
                  <a:ea typeface="南宋书局体" charset="0"/>
                  <a:cs typeface="南宋书局体" charset="0"/>
                </a:rPr>
                <a:t>9</a:t>
              </a:r>
              <a:r>
                <a:rPr lang="zh-CN" altLang="en-US" sz="2000" dirty="0">
                  <a:latin typeface="南宋书局体" charset="0"/>
                  <a:ea typeface="南宋书局体" charset="0"/>
                  <a:cs typeface="南宋书局体" charset="0"/>
                </a:rPr>
                <a:t>月</a:t>
              </a:r>
            </a:p>
          </p:txBody>
        </p:sp>
        <p:sp>
          <p:nvSpPr>
            <p:cNvPr id="45" name="文本框 44">
              <a:extLst>
                <a:ext uri="{FF2B5EF4-FFF2-40B4-BE49-F238E27FC236}">
                  <a16:creationId xmlns:a16="http://schemas.microsoft.com/office/drawing/2014/main" id="{42EB70C4-43F8-4F9F-BE41-64EE0F0C3FB1}"/>
                </a:ext>
              </a:extLst>
            </p:cNvPr>
            <p:cNvSpPr txBox="1"/>
            <p:nvPr/>
          </p:nvSpPr>
          <p:spPr>
            <a:xfrm>
              <a:off x="4875580" y="3384148"/>
              <a:ext cx="2052277" cy="444710"/>
            </a:xfrm>
            <a:prstGeom prst="rect">
              <a:avLst/>
            </a:prstGeom>
            <a:noFill/>
          </p:spPr>
          <p:txBody>
            <a:bodyPr wrap="square" rtlCol="0">
              <a:spAutoFit/>
            </a:bodyPr>
            <a:lstStyle/>
            <a:p>
              <a:r>
                <a:rPr lang="en-US" altLang="zh-CN" sz="2000" b="1" dirty="0">
                  <a:solidFill>
                    <a:srgbClr val="C10001"/>
                  </a:solidFill>
                  <a:latin typeface="南宋书局体" charset="0"/>
                  <a:ea typeface="南宋书局体" charset="0"/>
                  <a:cs typeface="南宋书局体" charset="0"/>
                </a:rPr>
                <a:t>10·1-</a:t>
              </a:r>
              <a:r>
                <a:rPr lang="zh-CN" altLang="en-US" sz="2000" b="1" dirty="0">
                  <a:solidFill>
                    <a:srgbClr val="C10001"/>
                  </a:solidFill>
                  <a:latin typeface="南宋书局体" charset="0"/>
                  <a:ea typeface="南宋书局体" charset="0"/>
                  <a:cs typeface="南宋书局体" charset="0"/>
                </a:rPr>
                <a:t>新中国成立</a:t>
              </a:r>
              <a:r>
                <a:rPr lang="en-US" altLang="zh-CN" sz="2000" b="1" dirty="0">
                  <a:solidFill>
                    <a:srgbClr val="C10001"/>
                  </a:solidFill>
                  <a:latin typeface="南宋书局体" charset="0"/>
                  <a:ea typeface="南宋书局体" charset="0"/>
                  <a:cs typeface="南宋书局体" charset="0"/>
                </a:rPr>
                <a:t>70</a:t>
              </a:r>
              <a:r>
                <a:rPr lang="zh-CN" altLang="en-US" sz="2000" b="1" dirty="0">
                  <a:solidFill>
                    <a:srgbClr val="C10001"/>
                  </a:solidFill>
                  <a:latin typeface="南宋书局体" charset="0"/>
                  <a:ea typeface="南宋书局体" charset="0"/>
                  <a:cs typeface="南宋书局体" charset="0"/>
                </a:rPr>
                <a:t>周年</a:t>
              </a:r>
            </a:p>
          </p:txBody>
        </p:sp>
      </p:grpSp>
      <p:pic>
        <p:nvPicPr>
          <p:cNvPr id="52" name="图片 51">
            <a:extLst>
              <a:ext uri="{FF2B5EF4-FFF2-40B4-BE49-F238E27FC236}">
                <a16:creationId xmlns:a16="http://schemas.microsoft.com/office/drawing/2014/main" id="{AD801C9E-9D78-478A-A380-959385D1583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74483" y="3007156"/>
            <a:ext cx="2037419" cy="1257916"/>
          </a:xfrm>
          <a:prstGeom prst="rect">
            <a:avLst/>
          </a:prstGeom>
          <a:effectLst>
            <a:outerShdw blurRad="50800" dist="38100" dir="2700000" algn="tl" rotWithShape="0">
              <a:prstClr val="black">
                <a:alpha val="40000"/>
              </a:prstClr>
            </a:outerShdw>
          </a:effectLst>
        </p:spPr>
      </p:pic>
      <p:pic>
        <p:nvPicPr>
          <p:cNvPr id="54" name="图片 53">
            <a:extLst>
              <a:ext uri="{FF2B5EF4-FFF2-40B4-BE49-F238E27FC236}">
                <a16:creationId xmlns:a16="http://schemas.microsoft.com/office/drawing/2014/main" id="{6D6C5E53-471C-499E-B19E-1121991276E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072532" y="3007156"/>
            <a:ext cx="2037419" cy="1257916"/>
          </a:xfrm>
          <a:prstGeom prst="rect">
            <a:avLst/>
          </a:prstGeom>
          <a:effectLst>
            <a:outerShdw blurRad="50800" dist="38100" dir="2700000" algn="tl" rotWithShape="0">
              <a:prstClr val="black">
                <a:alpha val="40000"/>
              </a:prstClr>
            </a:outerShdw>
          </a:effectLst>
        </p:spPr>
      </p:pic>
      <p:pic>
        <p:nvPicPr>
          <p:cNvPr id="50" name="图片 49">
            <a:extLst>
              <a:ext uri="{FF2B5EF4-FFF2-40B4-BE49-F238E27FC236}">
                <a16:creationId xmlns:a16="http://schemas.microsoft.com/office/drawing/2014/main" id="{72150035-7C83-4541-9257-5A5D3012F47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1723" y="3017201"/>
            <a:ext cx="2037419" cy="1266533"/>
          </a:xfrm>
          <a:prstGeom prst="rect">
            <a:avLst/>
          </a:prstGeom>
          <a:effectLst>
            <a:outerShdw blurRad="50800" dist="38100" dir="2700000" algn="tl" rotWithShape="0">
              <a:prstClr val="black">
                <a:alpha val="40000"/>
              </a:prstClr>
            </a:outerShdw>
          </a:effectLst>
        </p:spPr>
      </p:pic>
      <p:grpSp>
        <p:nvGrpSpPr>
          <p:cNvPr id="58" name="组合 18">
            <a:extLst>
              <a:ext uri="{FF2B5EF4-FFF2-40B4-BE49-F238E27FC236}">
                <a16:creationId xmlns:a16="http://schemas.microsoft.com/office/drawing/2014/main" id="{7C1E6686-565E-4A64-BF10-4DAD06AE7940}"/>
              </a:ext>
            </a:extLst>
          </p:cNvPr>
          <p:cNvGrpSpPr/>
          <p:nvPr/>
        </p:nvGrpSpPr>
        <p:grpSpPr>
          <a:xfrm>
            <a:off x="0" y="-610018"/>
            <a:ext cx="2178365" cy="504000"/>
            <a:chOff x="1391478" y="1934817"/>
            <a:chExt cx="2178365" cy="504000"/>
          </a:xfrm>
        </p:grpSpPr>
        <p:sp>
          <p:nvSpPr>
            <p:cNvPr id="59" name="矩形 58">
              <a:extLst>
                <a:ext uri="{FF2B5EF4-FFF2-40B4-BE49-F238E27FC236}">
                  <a16:creationId xmlns:a16="http://schemas.microsoft.com/office/drawing/2014/main" id="{8EA62126-45D8-47CA-A440-055B67501D4D}"/>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0" name="矩形 59">
              <a:extLst>
                <a:ext uri="{FF2B5EF4-FFF2-40B4-BE49-F238E27FC236}">
                  <a16:creationId xmlns:a16="http://schemas.microsoft.com/office/drawing/2014/main" id="{B55ED638-9914-45DE-BE6E-74F5667BC8E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1" name="矩形 60">
              <a:extLst>
                <a:ext uri="{FF2B5EF4-FFF2-40B4-BE49-F238E27FC236}">
                  <a16:creationId xmlns:a16="http://schemas.microsoft.com/office/drawing/2014/main" id="{6F247A2D-51E3-45AA-AD80-621A15E9F22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2" name="矩形 61">
              <a:extLst>
                <a:ext uri="{FF2B5EF4-FFF2-40B4-BE49-F238E27FC236}">
                  <a16:creationId xmlns:a16="http://schemas.microsoft.com/office/drawing/2014/main" id="{C4D800B7-E871-4A59-B529-F71695DA8935}"/>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sp>
        <p:nvSpPr>
          <p:cNvPr id="63" name="文本框 23">
            <a:extLst>
              <a:ext uri="{FF2B5EF4-FFF2-40B4-BE49-F238E27FC236}">
                <a16:creationId xmlns:a16="http://schemas.microsoft.com/office/drawing/2014/main" id="{28CE8CAD-811C-4216-8A5F-AE4F39AFB128}"/>
              </a:ext>
            </a:extLst>
          </p:cNvPr>
          <p:cNvSpPr txBox="1"/>
          <p:nvPr/>
        </p:nvSpPr>
        <p:spPr>
          <a:xfrm>
            <a:off x="1305113" y="481806"/>
            <a:ext cx="10481907"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lang="zh-CN" altLang="en-US"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时光</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博物馆」全国“五城巡展”，激荡全民爱国热情</a:t>
            </a:r>
          </a:p>
        </p:txBody>
      </p:sp>
      <p:sp>
        <p:nvSpPr>
          <p:cNvPr id="9" name="文本框 8">
            <a:extLst>
              <a:ext uri="{FF2B5EF4-FFF2-40B4-BE49-F238E27FC236}">
                <a16:creationId xmlns:a16="http://schemas.microsoft.com/office/drawing/2014/main" id="{02878D19-BFC3-4D63-B7FB-2A9C7D0D3732}"/>
              </a:ext>
            </a:extLst>
          </p:cNvPr>
          <p:cNvSpPr txBox="1"/>
          <p:nvPr/>
        </p:nvSpPr>
        <p:spPr>
          <a:xfrm>
            <a:off x="9104825" y="6218095"/>
            <a:ext cx="2682195" cy="369332"/>
          </a:xfrm>
          <a:prstGeom prst="rect">
            <a:avLst/>
          </a:prstGeom>
          <a:noFill/>
        </p:spPr>
        <p:txBody>
          <a:bodyPr wrap="square" rtlCol="0">
            <a:spAutoFit/>
          </a:bodyPr>
          <a:lstStyle/>
          <a:p>
            <a:r>
              <a:rPr lang="zh-CN" altLang="en-US" b="1" i="1" dirty="0">
                <a:solidFill>
                  <a:srgbClr val="C00000"/>
                </a:solidFill>
                <a:latin typeface="南宋书局体" charset="0"/>
                <a:ea typeface="南宋书局体" charset="0"/>
                <a:cs typeface="南宋书局体" charset="0"/>
              </a:rPr>
              <a:t>具体方式以执行期为准</a:t>
            </a: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29078" y="3007156"/>
            <a:ext cx="2085568" cy="1251341"/>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31182" y="3019920"/>
            <a:ext cx="2047690" cy="1254343"/>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51" name="矩形 50">
            <a:extLst>
              <a:ext uri="{FF2B5EF4-FFF2-40B4-BE49-F238E27FC236}">
                <a16:creationId xmlns:a16="http://schemas.microsoft.com/office/drawing/2014/main" id="{9E1D845B-9690-489C-BD8B-288134821FC2}"/>
              </a:ext>
            </a:extLst>
          </p:cNvPr>
          <p:cNvSpPr/>
          <p:nvPr/>
        </p:nvSpPr>
        <p:spPr>
          <a:xfrm>
            <a:off x="892353" y="3194788"/>
            <a:ext cx="1716158" cy="923330"/>
          </a:xfrm>
          <a:prstGeom prst="rect">
            <a:avLst/>
          </a:prstGeom>
        </p:spPr>
        <p:txBody>
          <a:bodyPr wrap="square">
            <a:spAutoFit/>
          </a:bodyPr>
          <a:lstStyle/>
          <a:p>
            <a:pPr algn="dist"/>
            <a:r>
              <a:rPr lang="zh-CN" altLang="en-US" sz="5400" b="1" dirty="0">
                <a:solidFill>
                  <a:srgbClr val="FFFF00"/>
                </a:solidFill>
                <a:latin typeface="南宋书局体" charset="0"/>
                <a:ea typeface="南宋书局体" charset="0"/>
                <a:cs typeface="南宋书局体" charset="0"/>
              </a:rPr>
              <a:t>北京</a:t>
            </a:r>
          </a:p>
        </p:txBody>
      </p:sp>
      <p:sp>
        <p:nvSpPr>
          <p:cNvPr id="46" name="矩形 45"/>
          <p:cNvSpPr/>
          <p:nvPr/>
        </p:nvSpPr>
        <p:spPr>
          <a:xfrm>
            <a:off x="2874483" y="3019919"/>
            <a:ext cx="2047690" cy="1254343"/>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47" name="矩形 46"/>
          <p:cNvSpPr/>
          <p:nvPr/>
        </p:nvSpPr>
        <p:spPr>
          <a:xfrm>
            <a:off x="5072532" y="3014219"/>
            <a:ext cx="2047690" cy="1254343"/>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48" name="矩形 47"/>
          <p:cNvSpPr/>
          <p:nvPr/>
        </p:nvSpPr>
        <p:spPr>
          <a:xfrm>
            <a:off x="7219419" y="3032386"/>
            <a:ext cx="2124000" cy="1224000"/>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56" name="矩形 55"/>
          <p:cNvSpPr/>
          <p:nvPr/>
        </p:nvSpPr>
        <p:spPr>
          <a:xfrm>
            <a:off x="9438635" y="3029391"/>
            <a:ext cx="1908000" cy="1224000"/>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57" name="矩形 56">
            <a:extLst>
              <a:ext uri="{FF2B5EF4-FFF2-40B4-BE49-F238E27FC236}">
                <a16:creationId xmlns:a16="http://schemas.microsoft.com/office/drawing/2014/main" id="{21429DE8-6EEC-4AC2-82EA-4868B8A8C0DA}"/>
              </a:ext>
            </a:extLst>
          </p:cNvPr>
          <p:cNvSpPr/>
          <p:nvPr/>
        </p:nvSpPr>
        <p:spPr>
          <a:xfrm>
            <a:off x="9604401" y="3167551"/>
            <a:ext cx="1716158" cy="923330"/>
          </a:xfrm>
          <a:prstGeom prst="rect">
            <a:avLst/>
          </a:prstGeom>
        </p:spPr>
        <p:txBody>
          <a:bodyPr wrap="square">
            <a:spAutoFit/>
          </a:bodyPr>
          <a:lstStyle/>
          <a:p>
            <a:pPr algn="dist"/>
            <a:r>
              <a:rPr lang="zh-CN" altLang="en-US" sz="5400" b="1" dirty="0">
                <a:solidFill>
                  <a:srgbClr val="FFFF00"/>
                </a:solidFill>
                <a:latin typeface="南宋书局体" charset="0"/>
                <a:ea typeface="南宋书局体" charset="0"/>
                <a:cs typeface="南宋书局体" charset="0"/>
              </a:rPr>
              <a:t>广州</a:t>
            </a:r>
          </a:p>
        </p:txBody>
      </p:sp>
      <p:sp>
        <p:nvSpPr>
          <p:cNvPr id="49" name="矩形 48">
            <a:extLst>
              <a:ext uri="{FF2B5EF4-FFF2-40B4-BE49-F238E27FC236}">
                <a16:creationId xmlns:a16="http://schemas.microsoft.com/office/drawing/2014/main" id="{D0DB9BCF-58F2-4530-9DC6-1ADB96A9C6B1}"/>
              </a:ext>
            </a:extLst>
          </p:cNvPr>
          <p:cNvSpPr/>
          <p:nvPr/>
        </p:nvSpPr>
        <p:spPr>
          <a:xfrm>
            <a:off x="7413783" y="3167551"/>
            <a:ext cx="1716158" cy="923330"/>
          </a:xfrm>
          <a:prstGeom prst="rect">
            <a:avLst/>
          </a:prstGeom>
        </p:spPr>
        <p:txBody>
          <a:bodyPr wrap="square">
            <a:spAutoFit/>
          </a:bodyPr>
          <a:lstStyle/>
          <a:p>
            <a:pPr algn="dist"/>
            <a:r>
              <a:rPr lang="zh-CN" altLang="en-US" sz="5400" b="1" dirty="0">
                <a:solidFill>
                  <a:srgbClr val="FFFF00"/>
                </a:solidFill>
                <a:latin typeface="南宋书局体" charset="0"/>
                <a:ea typeface="南宋书局体" charset="0"/>
                <a:cs typeface="南宋书局体" charset="0"/>
              </a:rPr>
              <a:t>厦门</a:t>
            </a:r>
          </a:p>
        </p:txBody>
      </p:sp>
      <p:sp>
        <p:nvSpPr>
          <p:cNvPr id="55" name="矩形 54">
            <a:extLst>
              <a:ext uri="{FF2B5EF4-FFF2-40B4-BE49-F238E27FC236}">
                <a16:creationId xmlns:a16="http://schemas.microsoft.com/office/drawing/2014/main" id="{C68FF704-AED3-4A5B-8AB0-801423365C0A}"/>
              </a:ext>
            </a:extLst>
          </p:cNvPr>
          <p:cNvSpPr/>
          <p:nvPr/>
        </p:nvSpPr>
        <p:spPr>
          <a:xfrm>
            <a:off x="5217420" y="3201323"/>
            <a:ext cx="1716158" cy="923330"/>
          </a:xfrm>
          <a:prstGeom prst="rect">
            <a:avLst/>
          </a:prstGeom>
        </p:spPr>
        <p:txBody>
          <a:bodyPr wrap="square">
            <a:spAutoFit/>
          </a:bodyPr>
          <a:lstStyle/>
          <a:p>
            <a:pPr algn="dist"/>
            <a:r>
              <a:rPr lang="zh-CN" altLang="en-US" sz="5400" b="1" dirty="0">
                <a:solidFill>
                  <a:srgbClr val="FFFF00"/>
                </a:solidFill>
                <a:latin typeface="南宋书局体" charset="0"/>
                <a:ea typeface="南宋书局体" charset="0"/>
                <a:cs typeface="南宋书局体" charset="0"/>
              </a:rPr>
              <a:t>成都</a:t>
            </a:r>
          </a:p>
        </p:txBody>
      </p:sp>
      <p:sp>
        <p:nvSpPr>
          <p:cNvPr id="53" name="矩形 52">
            <a:extLst>
              <a:ext uri="{FF2B5EF4-FFF2-40B4-BE49-F238E27FC236}">
                <a16:creationId xmlns:a16="http://schemas.microsoft.com/office/drawing/2014/main" id="{8BB4B2E8-B6A6-4666-89C6-4AC6765DF013}"/>
              </a:ext>
            </a:extLst>
          </p:cNvPr>
          <p:cNvSpPr/>
          <p:nvPr/>
        </p:nvSpPr>
        <p:spPr>
          <a:xfrm>
            <a:off x="3035113" y="3201323"/>
            <a:ext cx="1716158" cy="923330"/>
          </a:xfrm>
          <a:prstGeom prst="rect">
            <a:avLst/>
          </a:prstGeom>
        </p:spPr>
        <p:txBody>
          <a:bodyPr wrap="square">
            <a:spAutoFit/>
          </a:bodyPr>
          <a:lstStyle/>
          <a:p>
            <a:pPr algn="dist"/>
            <a:r>
              <a:rPr lang="zh-CN" altLang="zh-CN" sz="5400" b="1" dirty="0">
                <a:solidFill>
                  <a:srgbClr val="FFFF00"/>
                </a:solidFill>
                <a:latin typeface="南宋书局体" charset="0"/>
                <a:ea typeface="南宋书局体" charset="0"/>
                <a:cs typeface="南宋书局体" charset="0"/>
              </a:rPr>
              <a:t>西安</a:t>
            </a:r>
            <a:endParaRPr lang="zh-CN" altLang="en-US" sz="5400" b="1" dirty="0">
              <a:solidFill>
                <a:srgbClr val="FFFF00"/>
              </a:solidFill>
              <a:latin typeface="南宋书局体" charset="0"/>
              <a:ea typeface="南宋书局体" charset="0"/>
              <a:cs typeface="南宋书局体" charset="0"/>
            </a:endParaRPr>
          </a:p>
        </p:txBody>
      </p:sp>
      <p:sp>
        <p:nvSpPr>
          <p:cNvPr id="8" name="矩形 7"/>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5118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18">
            <a:extLst>
              <a:ext uri="{FF2B5EF4-FFF2-40B4-BE49-F238E27FC236}">
                <a16:creationId xmlns:a16="http://schemas.microsoft.com/office/drawing/2014/main" id="{7C1E6686-565E-4A64-BF10-4DAD06AE7940}"/>
              </a:ext>
            </a:extLst>
          </p:cNvPr>
          <p:cNvGrpSpPr/>
          <p:nvPr/>
        </p:nvGrpSpPr>
        <p:grpSpPr>
          <a:xfrm>
            <a:off x="0" y="-610018"/>
            <a:ext cx="2178365" cy="504000"/>
            <a:chOff x="1391478" y="1934817"/>
            <a:chExt cx="2178365" cy="504000"/>
          </a:xfrm>
        </p:grpSpPr>
        <p:sp>
          <p:nvSpPr>
            <p:cNvPr id="59" name="矩形 58">
              <a:extLst>
                <a:ext uri="{FF2B5EF4-FFF2-40B4-BE49-F238E27FC236}">
                  <a16:creationId xmlns:a16="http://schemas.microsoft.com/office/drawing/2014/main" id="{8EA62126-45D8-47CA-A440-055B67501D4D}"/>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0" name="矩形 59">
              <a:extLst>
                <a:ext uri="{FF2B5EF4-FFF2-40B4-BE49-F238E27FC236}">
                  <a16:creationId xmlns:a16="http://schemas.microsoft.com/office/drawing/2014/main" id="{B55ED638-9914-45DE-BE6E-74F5667BC8E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1" name="矩形 60">
              <a:extLst>
                <a:ext uri="{FF2B5EF4-FFF2-40B4-BE49-F238E27FC236}">
                  <a16:creationId xmlns:a16="http://schemas.microsoft.com/office/drawing/2014/main" id="{6F247A2D-51E3-45AA-AD80-621A15E9F22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2" name="矩形 61">
              <a:extLst>
                <a:ext uri="{FF2B5EF4-FFF2-40B4-BE49-F238E27FC236}">
                  <a16:creationId xmlns:a16="http://schemas.microsoft.com/office/drawing/2014/main" id="{C4D800B7-E871-4A59-B529-F71695DA8935}"/>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sp>
        <p:nvSpPr>
          <p:cNvPr id="63" name="文本框 23">
            <a:extLst>
              <a:ext uri="{FF2B5EF4-FFF2-40B4-BE49-F238E27FC236}">
                <a16:creationId xmlns:a16="http://schemas.microsoft.com/office/drawing/2014/main" id="{28CE8CAD-811C-4216-8A5F-AE4F39AFB128}"/>
              </a:ext>
            </a:extLst>
          </p:cNvPr>
          <p:cNvSpPr txBox="1"/>
          <p:nvPr/>
        </p:nvSpPr>
        <p:spPr>
          <a:xfrm>
            <a:off x="1279725" y="496414"/>
            <a:ext cx="10481907"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lang="zh-CN" altLang="en-US"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时光</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博物馆」展陈形式规划</a:t>
            </a:r>
          </a:p>
        </p:txBody>
      </p:sp>
      <p:sp>
        <p:nvSpPr>
          <p:cNvPr id="46" name="矩形 45"/>
          <p:cNvSpPr/>
          <p:nvPr/>
        </p:nvSpPr>
        <p:spPr>
          <a:xfrm>
            <a:off x="577441" y="5103968"/>
            <a:ext cx="11156978" cy="1154162"/>
          </a:xfrm>
          <a:prstGeom prst="rect">
            <a:avLst/>
          </a:prstGeom>
        </p:spPr>
        <p:txBody>
          <a:bodyPr wrap="square">
            <a:spAutoFit/>
          </a:bodyPr>
          <a:lstStyle/>
          <a:p>
            <a:pPr algn="ctr">
              <a:lnSpc>
                <a:spcPct val="150000"/>
              </a:lnSpc>
            </a:pPr>
            <a:r>
              <a:rPr lang="en-US" altLang="zh-CN" dirty="0">
                <a:latin typeface="南宋书局体" charset="0"/>
                <a:ea typeface="南宋书局体" charset="0"/>
                <a:cs typeface="南宋书局体" charset="0"/>
              </a:rPr>
              <a:t>2019</a:t>
            </a:r>
            <a:r>
              <a:rPr lang="zh-CN" altLang="en-US" dirty="0">
                <a:latin typeface="南宋书局体" charset="0"/>
                <a:ea typeface="南宋书局体" charset="0"/>
                <a:cs typeface="南宋书局体" charset="0"/>
              </a:rPr>
              <a:t>年时光博物馆采用灵活机动的“流动”形态，以大卡车为载体，以</a:t>
            </a:r>
            <a:r>
              <a:rPr lang="zh-CN" altLang="en-US" sz="2800" b="1" dirty="0">
                <a:solidFill>
                  <a:srgbClr val="C10001"/>
                </a:solidFill>
                <a:latin typeface="南宋书局体" charset="0"/>
                <a:ea typeface="南宋书局体" charset="0"/>
                <a:cs typeface="南宋书局体" charset="0"/>
              </a:rPr>
              <a:t>大篷车</a:t>
            </a:r>
            <a:r>
              <a:rPr lang="en-US" altLang="zh-CN" sz="2800" b="1" dirty="0">
                <a:solidFill>
                  <a:srgbClr val="C10001"/>
                </a:solidFill>
                <a:latin typeface="南宋书局体" charset="0"/>
                <a:ea typeface="南宋书局体" charset="0"/>
                <a:cs typeface="南宋书局体" charset="0"/>
              </a:rPr>
              <a:t>+</a:t>
            </a:r>
            <a:r>
              <a:rPr lang="zh-CN" altLang="en-US" sz="2800" b="1" dirty="0">
                <a:solidFill>
                  <a:srgbClr val="C10001"/>
                </a:solidFill>
                <a:latin typeface="南宋书局体" charset="0"/>
                <a:ea typeface="南宋书局体" charset="0"/>
                <a:cs typeface="南宋书局体" charset="0"/>
              </a:rPr>
              <a:t>定制快闪箱</a:t>
            </a:r>
            <a:r>
              <a:rPr lang="zh-CN" altLang="en-US" dirty="0">
                <a:latin typeface="南宋书局体" charset="0"/>
                <a:ea typeface="南宋书局体" charset="0"/>
                <a:cs typeface="南宋书局体" charset="0"/>
              </a:rPr>
              <a:t>为主要形式，通过一台双层双扩容舞台车</a:t>
            </a:r>
            <a:r>
              <a:rPr lang="en-US" altLang="zh-CN"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一个快闪箱</a:t>
            </a:r>
            <a:r>
              <a:rPr lang="en-US" altLang="zh-CN"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外部搭建，将</a:t>
            </a:r>
            <a:r>
              <a:rPr lang="en-US" altLang="zh-CN" dirty="0">
                <a:latin typeface="南宋书局体" charset="0"/>
                <a:ea typeface="南宋书局体" charset="0"/>
                <a:cs typeface="南宋书局体" charset="0"/>
              </a:rPr>
              <a:t>70</a:t>
            </a:r>
            <a:r>
              <a:rPr lang="zh-CN" altLang="en-US" dirty="0">
                <a:latin typeface="南宋书局体" charset="0"/>
                <a:ea typeface="南宋书局体" charset="0"/>
                <a:cs typeface="南宋书局体" charset="0"/>
              </a:rPr>
              <a:t>年的记忆送到更多国人身边。</a:t>
            </a:r>
            <a:endParaRPr lang="en-US" altLang="zh-CN" dirty="0">
              <a:latin typeface="南宋书局体" charset="0"/>
              <a:ea typeface="南宋书局体" charset="0"/>
              <a:cs typeface="南宋书局体" charset="0"/>
            </a:endParaRPr>
          </a:p>
        </p:txBody>
      </p:sp>
      <p:grpSp>
        <p:nvGrpSpPr>
          <p:cNvPr id="47" name="组合 46"/>
          <p:cNvGrpSpPr/>
          <p:nvPr/>
        </p:nvGrpSpPr>
        <p:grpSpPr>
          <a:xfrm>
            <a:off x="689985" y="1384654"/>
            <a:ext cx="10865490" cy="3514053"/>
            <a:chOff x="339697" y="1617211"/>
            <a:chExt cx="10865490" cy="3514053"/>
          </a:xfrm>
        </p:grpSpPr>
        <p:pic>
          <p:nvPicPr>
            <p:cNvPr id="48" name="图片 47">
              <a:extLst>
                <a:ext uri="{FF2B5EF4-FFF2-40B4-BE49-F238E27FC236}">
                  <a16:creationId xmlns:a16="http://schemas.microsoft.com/office/drawing/2014/main" id="{92C87A4A-47B9-4ABE-BDC4-0BCE97685D6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9697" y="1617211"/>
              <a:ext cx="5078465" cy="3514053"/>
            </a:xfrm>
            <a:prstGeom prst="rect">
              <a:avLst/>
            </a:prstGeom>
          </p:spPr>
        </p:pic>
        <p:pic>
          <p:nvPicPr>
            <p:cNvPr id="56" name="图片 55">
              <a:extLst>
                <a:ext uri="{FF2B5EF4-FFF2-40B4-BE49-F238E27FC236}">
                  <a16:creationId xmlns:a16="http://schemas.microsoft.com/office/drawing/2014/main" id="{C56F0ABC-4C09-4E61-B352-D07B70BDA0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86402" y="1617211"/>
              <a:ext cx="5718785" cy="3514053"/>
            </a:xfrm>
            <a:prstGeom prst="rect">
              <a:avLst/>
            </a:prstGeom>
          </p:spPr>
        </p:pic>
      </p:grpSp>
      <p:sp>
        <p:nvSpPr>
          <p:cNvPr id="16" name="矩形 15"/>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93167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18">
            <a:extLst>
              <a:ext uri="{FF2B5EF4-FFF2-40B4-BE49-F238E27FC236}">
                <a16:creationId xmlns:a16="http://schemas.microsoft.com/office/drawing/2014/main" id="{7C1E6686-565E-4A64-BF10-4DAD06AE7940}"/>
              </a:ext>
            </a:extLst>
          </p:cNvPr>
          <p:cNvGrpSpPr/>
          <p:nvPr/>
        </p:nvGrpSpPr>
        <p:grpSpPr>
          <a:xfrm>
            <a:off x="0" y="-610018"/>
            <a:ext cx="2178365" cy="504000"/>
            <a:chOff x="1391478" y="1934817"/>
            <a:chExt cx="2178365" cy="504000"/>
          </a:xfrm>
        </p:grpSpPr>
        <p:sp>
          <p:nvSpPr>
            <p:cNvPr id="59" name="矩形 58">
              <a:extLst>
                <a:ext uri="{FF2B5EF4-FFF2-40B4-BE49-F238E27FC236}">
                  <a16:creationId xmlns:a16="http://schemas.microsoft.com/office/drawing/2014/main" id="{8EA62126-45D8-47CA-A440-055B67501D4D}"/>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0" name="矩形 59">
              <a:extLst>
                <a:ext uri="{FF2B5EF4-FFF2-40B4-BE49-F238E27FC236}">
                  <a16:creationId xmlns:a16="http://schemas.microsoft.com/office/drawing/2014/main" id="{B55ED638-9914-45DE-BE6E-74F5667BC8E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1" name="矩形 60">
              <a:extLst>
                <a:ext uri="{FF2B5EF4-FFF2-40B4-BE49-F238E27FC236}">
                  <a16:creationId xmlns:a16="http://schemas.microsoft.com/office/drawing/2014/main" id="{6F247A2D-51E3-45AA-AD80-621A15E9F22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2" name="矩形 61">
              <a:extLst>
                <a:ext uri="{FF2B5EF4-FFF2-40B4-BE49-F238E27FC236}">
                  <a16:creationId xmlns:a16="http://schemas.microsoft.com/office/drawing/2014/main" id="{C4D800B7-E871-4A59-B529-F71695DA8935}"/>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sp>
        <p:nvSpPr>
          <p:cNvPr id="63" name="文本框 23">
            <a:extLst>
              <a:ext uri="{FF2B5EF4-FFF2-40B4-BE49-F238E27FC236}">
                <a16:creationId xmlns:a16="http://schemas.microsoft.com/office/drawing/2014/main" id="{28CE8CAD-811C-4216-8A5F-AE4F39AFB128}"/>
              </a:ext>
            </a:extLst>
          </p:cNvPr>
          <p:cNvSpPr txBox="1"/>
          <p:nvPr/>
        </p:nvSpPr>
        <p:spPr>
          <a:xfrm>
            <a:off x="1364346" y="440799"/>
            <a:ext cx="10481907"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lang="zh-CN" altLang="en-US"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时光</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博物馆」展陈内容规划</a:t>
            </a:r>
          </a:p>
        </p:txBody>
      </p:sp>
      <p:graphicFrame>
        <p:nvGraphicFramePr>
          <p:cNvPr id="16" name="图示 15">
            <a:extLst>
              <a:ext uri="{FF2B5EF4-FFF2-40B4-BE49-F238E27FC236}">
                <a16:creationId xmlns:a16="http://schemas.microsoft.com/office/drawing/2014/main" id="{268EC8A4-9E6D-44E6-A23C-962BAE35ED03}"/>
              </a:ext>
            </a:extLst>
          </p:cNvPr>
          <p:cNvGraphicFramePr/>
          <p:nvPr>
            <p:extLst>
              <p:ext uri="{D42A27DB-BD31-4B8C-83A1-F6EECF244321}">
                <p14:modId xmlns:p14="http://schemas.microsoft.com/office/powerpoint/2010/main" val="745792349"/>
              </p:ext>
            </p:extLst>
          </p:nvPr>
        </p:nvGraphicFramePr>
        <p:xfrm>
          <a:off x="27010" y="1544976"/>
          <a:ext cx="6463538" cy="4476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文本框 3">
            <a:extLst>
              <a:ext uri="{FF2B5EF4-FFF2-40B4-BE49-F238E27FC236}">
                <a16:creationId xmlns:a16="http://schemas.microsoft.com/office/drawing/2014/main" id="{AA6D300C-D847-43E3-9738-CB3C72C6FBD9}"/>
              </a:ext>
            </a:extLst>
          </p:cNvPr>
          <p:cNvSpPr txBox="1"/>
          <p:nvPr/>
        </p:nvSpPr>
        <p:spPr>
          <a:xfrm>
            <a:off x="2694768" y="3614960"/>
            <a:ext cx="1123950" cy="584775"/>
          </a:xfrm>
          <a:prstGeom prst="rect">
            <a:avLst/>
          </a:prstGeom>
          <a:noFill/>
        </p:spPr>
        <p:txBody>
          <a:bodyPr wrap="square" rtlCol="0">
            <a:spAutoFit/>
          </a:bodyPr>
          <a:lstStyle/>
          <a:p>
            <a:pPr algn="ctr"/>
            <a:r>
              <a:rPr lang="zh-CN" altLang="en-US" sz="3200" u="sng" dirty="0">
                <a:latin typeface="南宋书局体" charset="0"/>
                <a:ea typeface="南宋书局体" charset="0"/>
                <a:cs typeface="南宋书局体" charset="0"/>
              </a:rPr>
              <a:t>内场</a:t>
            </a:r>
          </a:p>
        </p:txBody>
      </p:sp>
      <p:grpSp>
        <p:nvGrpSpPr>
          <p:cNvPr id="18" name="组合 17">
            <a:extLst>
              <a:ext uri="{FF2B5EF4-FFF2-40B4-BE49-F238E27FC236}">
                <a16:creationId xmlns:a16="http://schemas.microsoft.com/office/drawing/2014/main" id="{8AB65CD1-5663-43F0-8207-B9FE343CC91A}"/>
              </a:ext>
            </a:extLst>
          </p:cNvPr>
          <p:cNvGrpSpPr/>
          <p:nvPr/>
        </p:nvGrpSpPr>
        <p:grpSpPr>
          <a:xfrm>
            <a:off x="8326754" y="1596778"/>
            <a:ext cx="1634762" cy="1062595"/>
            <a:chOff x="2767193" y="2021"/>
            <a:chExt cx="1634762" cy="1062595"/>
          </a:xfrm>
          <a:solidFill>
            <a:srgbClr val="C10001"/>
          </a:solidFill>
        </p:grpSpPr>
        <p:sp>
          <p:nvSpPr>
            <p:cNvPr id="19" name="矩形: 圆角 15">
              <a:extLst>
                <a:ext uri="{FF2B5EF4-FFF2-40B4-BE49-F238E27FC236}">
                  <a16:creationId xmlns:a16="http://schemas.microsoft.com/office/drawing/2014/main" id="{B17E09FA-A634-4868-952E-E8025EA58535}"/>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矩形: 圆角 4">
              <a:extLst>
                <a:ext uri="{FF2B5EF4-FFF2-40B4-BE49-F238E27FC236}">
                  <a16:creationId xmlns:a16="http://schemas.microsoft.com/office/drawing/2014/main" id="{C31F060C-3FD5-475A-BFAC-EF31B43B8E89}"/>
                </a:ext>
              </a:extLst>
            </p:cNvPr>
            <p:cNvSpPr txBox="1"/>
            <p:nvPr/>
          </p:nvSpPr>
          <p:spPr>
            <a:xfrm>
              <a:off x="2819065" y="53893"/>
              <a:ext cx="1531018" cy="95885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南宋书局体" charset="0"/>
                  <a:ea typeface="南宋书局体" charset="0"/>
                  <a:cs typeface="南宋书局体" charset="0"/>
                </a:rPr>
                <a:t>时光</a:t>
              </a:r>
              <a:endParaRPr lang="en-US" altLang="zh-CN" sz="2400" kern="1200" dirty="0">
                <a:solidFill>
                  <a:schemeClr val="bg1"/>
                </a:solidFill>
                <a:latin typeface="南宋书局体" charset="0"/>
                <a:ea typeface="南宋书局体" charset="0"/>
                <a:cs typeface="南宋书局体" charset="0"/>
              </a:endParaRPr>
            </a:p>
            <a:p>
              <a:pPr marL="0" lvl="0" indent="0" algn="ctr" defTabSz="1066800">
                <a:lnSpc>
                  <a:spcPct val="90000"/>
                </a:lnSpc>
                <a:spcBef>
                  <a:spcPct val="0"/>
                </a:spcBef>
                <a:spcAft>
                  <a:spcPct val="35000"/>
                </a:spcAft>
                <a:buNone/>
              </a:pPr>
              <a:r>
                <a:rPr lang="zh-CN" altLang="en-US" sz="2400" kern="1200" dirty="0">
                  <a:solidFill>
                    <a:schemeClr val="bg1"/>
                  </a:solidFill>
                  <a:latin typeface="南宋书局体" charset="0"/>
                  <a:ea typeface="南宋书局体" charset="0"/>
                  <a:cs typeface="南宋书局体" charset="0"/>
                </a:rPr>
                <a:t>映画局</a:t>
              </a:r>
            </a:p>
          </p:txBody>
        </p:sp>
      </p:grpSp>
      <p:grpSp>
        <p:nvGrpSpPr>
          <p:cNvPr id="21" name="组合 20">
            <a:extLst>
              <a:ext uri="{FF2B5EF4-FFF2-40B4-BE49-F238E27FC236}">
                <a16:creationId xmlns:a16="http://schemas.microsoft.com/office/drawing/2014/main" id="{610D79F4-C328-4EE5-A96B-CB142B7C1F19}"/>
              </a:ext>
            </a:extLst>
          </p:cNvPr>
          <p:cNvGrpSpPr/>
          <p:nvPr/>
        </p:nvGrpSpPr>
        <p:grpSpPr>
          <a:xfrm>
            <a:off x="7031354" y="2920753"/>
            <a:ext cx="1347272" cy="636073"/>
            <a:chOff x="2767193" y="2021"/>
            <a:chExt cx="1634762" cy="1062595"/>
          </a:xfrm>
          <a:solidFill>
            <a:srgbClr val="C10001"/>
          </a:solidFill>
        </p:grpSpPr>
        <p:sp>
          <p:nvSpPr>
            <p:cNvPr id="22" name="矩形: 圆角 19">
              <a:extLst>
                <a:ext uri="{FF2B5EF4-FFF2-40B4-BE49-F238E27FC236}">
                  <a16:creationId xmlns:a16="http://schemas.microsoft.com/office/drawing/2014/main" id="{2FF0E626-3AF6-4A0D-B449-9A55506ED6B2}"/>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矩形: 圆角 4">
              <a:extLst>
                <a:ext uri="{FF2B5EF4-FFF2-40B4-BE49-F238E27FC236}">
                  <a16:creationId xmlns:a16="http://schemas.microsoft.com/office/drawing/2014/main" id="{82607C4E-2A4C-4C10-9EBF-93C99F42786C}"/>
                </a:ext>
              </a:extLst>
            </p:cNvPr>
            <p:cNvSpPr txBox="1"/>
            <p:nvPr/>
          </p:nvSpPr>
          <p:spPr>
            <a:xfrm>
              <a:off x="2819065" y="53893"/>
              <a:ext cx="1531018" cy="95885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1600" kern="1200" dirty="0">
                  <a:solidFill>
                    <a:schemeClr val="bg1"/>
                  </a:solidFill>
                  <a:latin typeface="南宋书局体" charset="0"/>
                  <a:ea typeface="南宋书局体" charset="0"/>
                  <a:cs typeface="南宋书局体" charset="0"/>
                </a:rPr>
                <a:t>时光放映厅（夜场）</a:t>
              </a:r>
            </a:p>
          </p:txBody>
        </p:sp>
      </p:grpSp>
      <p:grpSp>
        <p:nvGrpSpPr>
          <p:cNvPr id="24" name="组合 23">
            <a:extLst>
              <a:ext uri="{FF2B5EF4-FFF2-40B4-BE49-F238E27FC236}">
                <a16:creationId xmlns:a16="http://schemas.microsoft.com/office/drawing/2014/main" id="{6D0543A0-EBAA-4CC4-9667-9CAD54A03467}"/>
              </a:ext>
            </a:extLst>
          </p:cNvPr>
          <p:cNvGrpSpPr/>
          <p:nvPr/>
        </p:nvGrpSpPr>
        <p:grpSpPr>
          <a:xfrm>
            <a:off x="8555020" y="2931893"/>
            <a:ext cx="1263650" cy="636073"/>
            <a:chOff x="2767193" y="2021"/>
            <a:chExt cx="1634762" cy="1062595"/>
          </a:xfrm>
          <a:solidFill>
            <a:srgbClr val="C10001"/>
          </a:solidFill>
        </p:grpSpPr>
        <p:sp>
          <p:nvSpPr>
            <p:cNvPr id="25" name="矩形: 圆角 24">
              <a:extLst>
                <a:ext uri="{FF2B5EF4-FFF2-40B4-BE49-F238E27FC236}">
                  <a16:creationId xmlns:a16="http://schemas.microsoft.com/office/drawing/2014/main" id="{887229C8-C098-4AD7-B00A-FBD6DDFD1BDD}"/>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矩形: 圆角 4">
              <a:extLst>
                <a:ext uri="{FF2B5EF4-FFF2-40B4-BE49-F238E27FC236}">
                  <a16:creationId xmlns:a16="http://schemas.microsoft.com/office/drawing/2014/main" id="{1D950F4C-B2C4-498A-B911-03370A9D1663}"/>
                </a:ext>
              </a:extLst>
            </p:cNvPr>
            <p:cNvSpPr txBox="1"/>
            <p:nvPr/>
          </p:nvSpPr>
          <p:spPr>
            <a:xfrm>
              <a:off x="2819065" y="53893"/>
              <a:ext cx="1531018" cy="95885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1600" kern="1200" dirty="0">
                  <a:solidFill>
                    <a:schemeClr val="bg1"/>
                  </a:solidFill>
                  <a:latin typeface="南宋书局体" charset="0"/>
                  <a:ea typeface="南宋书局体" charset="0"/>
                  <a:cs typeface="南宋书局体" charset="0"/>
                </a:rPr>
                <a:t>岁月流金</a:t>
              </a:r>
              <a:endParaRPr lang="en-US" altLang="zh-CN" sz="1600" kern="1200" dirty="0">
                <a:solidFill>
                  <a:schemeClr val="bg1"/>
                </a:solidFill>
                <a:latin typeface="南宋书局体" charset="0"/>
                <a:ea typeface="南宋书局体" charset="0"/>
                <a:cs typeface="南宋书局体" charset="0"/>
              </a:endParaRPr>
            </a:p>
            <a:p>
              <a:pPr marL="0" lvl="0" indent="0" algn="ctr" defTabSz="1066800">
                <a:lnSpc>
                  <a:spcPct val="90000"/>
                </a:lnSpc>
                <a:spcBef>
                  <a:spcPct val="0"/>
                </a:spcBef>
                <a:spcAft>
                  <a:spcPct val="35000"/>
                </a:spcAft>
                <a:buNone/>
              </a:pPr>
              <a:r>
                <a:rPr lang="zh-CN" altLang="en-US" sz="1600" kern="1200" dirty="0">
                  <a:solidFill>
                    <a:schemeClr val="bg1"/>
                  </a:solidFill>
                  <a:latin typeface="南宋书局体" charset="0"/>
                  <a:ea typeface="南宋书局体" charset="0"/>
                  <a:cs typeface="南宋书局体" charset="0"/>
                </a:rPr>
                <a:t>电影墙</a:t>
              </a:r>
            </a:p>
          </p:txBody>
        </p:sp>
      </p:grpSp>
      <p:grpSp>
        <p:nvGrpSpPr>
          <p:cNvPr id="27" name="组合 26">
            <a:extLst>
              <a:ext uri="{FF2B5EF4-FFF2-40B4-BE49-F238E27FC236}">
                <a16:creationId xmlns:a16="http://schemas.microsoft.com/office/drawing/2014/main" id="{C1799564-F89F-47E8-A0F4-C99D96636872}"/>
              </a:ext>
            </a:extLst>
          </p:cNvPr>
          <p:cNvGrpSpPr/>
          <p:nvPr/>
        </p:nvGrpSpPr>
        <p:grpSpPr>
          <a:xfrm>
            <a:off x="9975282" y="2920753"/>
            <a:ext cx="1263650" cy="636073"/>
            <a:chOff x="2767193" y="2021"/>
            <a:chExt cx="1634762" cy="1062595"/>
          </a:xfrm>
          <a:solidFill>
            <a:srgbClr val="C10001"/>
          </a:solidFill>
        </p:grpSpPr>
        <p:sp>
          <p:nvSpPr>
            <p:cNvPr id="28" name="矩形: 圆角 27">
              <a:extLst>
                <a:ext uri="{FF2B5EF4-FFF2-40B4-BE49-F238E27FC236}">
                  <a16:creationId xmlns:a16="http://schemas.microsoft.com/office/drawing/2014/main" id="{415DE227-F592-449B-B006-DFFF4A919BF0}"/>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矩形: 圆角 4">
              <a:extLst>
                <a:ext uri="{FF2B5EF4-FFF2-40B4-BE49-F238E27FC236}">
                  <a16:creationId xmlns:a16="http://schemas.microsoft.com/office/drawing/2014/main" id="{26F946C9-B247-437F-B115-4D2EDD24421D}"/>
                </a:ext>
              </a:extLst>
            </p:cNvPr>
            <p:cNvSpPr txBox="1"/>
            <p:nvPr/>
          </p:nvSpPr>
          <p:spPr>
            <a:xfrm>
              <a:off x="2819065" y="53893"/>
              <a:ext cx="1531018" cy="95885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1600" kern="1200" dirty="0">
                  <a:solidFill>
                    <a:schemeClr val="bg1"/>
                  </a:solidFill>
                  <a:latin typeface="南宋书局体" charset="0"/>
                  <a:ea typeface="南宋书局体" charset="0"/>
                  <a:cs typeface="南宋书局体" charset="0"/>
                </a:rPr>
                <a:t>聆听时光</a:t>
              </a:r>
              <a:endParaRPr lang="en-US" altLang="zh-CN" sz="1600" kern="1200" dirty="0">
                <a:solidFill>
                  <a:schemeClr val="bg1"/>
                </a:solidFill>
                <a:latin typeface="南宋书局体" charset="0"/>
                <a:ea typeface="南宋书局体" charset="0"/>
                <a:cs typeface="南宋书局体" charset="0"/>
              </a:endParaRPr>
            </a:p>
            <a:p>
              <a:pPr marL="0" lvl="0" indent="0" algn="ctr" defTabSz="1066800">
                <a:lnSpc>
                  <a:spcPct val="90000"/>
                </a:lnSpc>
                <a:spcBef>
                  <a:spcPct val="0"/>
                </a:spcBef>
                <a:spcAft>
                  <a:spcPct val="35000"/>
                </a:spcAft>
                <a:buNone/>
              </a:pPr>
              <a:r>
                <a:rPr lang="zh-CN" altLang="en-US" sz="1600" dirty="0">
                  <a:solidFill>
                    <a:schemeClr val="bg1"/>
                  </a:solidFill>
                  <a:latin typeface="南宋书局体" charset="0"/>
                  <a:ea typeface="南宋书局体" charset="0"/>
                  <a:cs typeface="南宋书局体" charset="0"/>
                </a:rPr>
                <a:t>音乐墙</a:t>
              </a:r>
              <a:endParaRPr lang="zh-CN" altLang="en-US" sz="1600" kern="1200" dirty="0">
                <a:solidFill>
                  <a:schemeClr val="bg1"/>
                </a:solidFill>
                <a:latin typeface="南宋书局体" charset="0"/>
                <a:ea typeface="南宋书局体" charset="0"/>
                <a:cs typeface="南宋书局体" charset="0"/>
              </a:endParaRPr>
            </a:p>
          </p:txBody>
        </p:sp>
      </p:grpSp>
      <p:cxnSp>
        <p:nvCxnSpPr>
          <p:cNvPr id="30" name="直接连接符 29">
            <a:extLst>
              <a:ext uri="{FF2B5EF4-FFF2-40B4-BE49-F238E27FC236}">
                <a16:creationId xmlns:a16="http://schemas.microsoft.com/office/drawing/2014/main" id="{0161119F-EC83-40EF-B1D2-184576C10692}"/>
              </a:ext>
            </a:extLst>
          </p:cNvPr>
          <p:cNvCxnSpPr>
            <a:stCxn id="19" idx="1"/>
          </p:cNvCxnSpPr>
          <p:nvPr/>
        </p:nvCxnSpPr>
        <p:spPr>
          <a:xfrm flipH="1">
            <a:off x="7704990" y="2128076"/>
            <a:ext cx="621764" cy="7926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946A13D-EC67-4721-8C48-76F5913FAB02}"/>
              </a:ext>
            </a:extLst>
          </p:cNvPr>
          <p:cNvCxnSpPr>
            <a:stCxn id="19" idx="3"/>
            <a:endCxn id="28" idx="0"/>
          </p:cNvCxnSpPr>
          <p:nvPr/>
        </p:nvCxnSpPr>
        <p:spPr>
          <a:xfrm>
            <a:off x="9961516" y="2128076"/>
            <a:ext cx="645591" cy="7926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9E5BF94-A0AF-4894-A45A-1B15465C13DC}"/>
              </a:ext>
            </a:extLst>
          </p:cNvPr>
          <p:cNvCxnSpPr>
            <a:stCxn id="19" idx="2"/>
            <a:endCxn id="25" idx="0"/>
          </p:cNvCxnSpPr>
          <p:nvPr/>
        </p:nvCxnSpPr>
        <p:spPr>
          <a:xfrm>
            <a:off x="9144135" y="2659373"/>
            <a:ext cx="42710" cy="272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C1AD98FE-8D41-42CE-A233-C6868DE9983A}"/>
              </a:ext>
            </a:extLst>
          </p:cNvPr>
          <p:cNvGrpSpPr/>
          <p:nvPr/>
        </p:nvGrpSpPr>
        <p:grpSpPr>
          <a:xfrm>
            <a:off x="6919653" y="4819275"/>
            <a:ext cx="2192437" cy="1062595"/>
            <a:chOff x="2767193" y="2021"/>
            <a:chExt cx="1634762" cy="1062595"/>
          </a:xfrm>
          <a:solidFill>
            <a:srgbClr val="C10001"/>
          </a:solidFill>
        </p:grpSpPr>
        <p:sp>
          <p:nvSpPr>
            <p:cNvPr id="34" name="矩形: 圆角 37">
              <a:extLst>
                <a:ext uri="{FF2B5EF4-FFF2-40B4-BE49-F238E27FC236}">
                  <a16:creationId xmlns:a16="http://schemas.microsoft.com/office/drawing/2014/main" id="{9279D25F-444E-4AA2-BB29-846EDC2ACA2B}"/>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矩形: 圆角 4">
              <a:extLst>
                <a:ext uri="{FF2B5EF4-FFF2-40B4-BE49-F238E27FC236}">
                  <a16:creationId xmlns:a16="http://schemas.microsoft.com/office/drawing/2014/main" id="{E2DA2177-4251-4639-A3A9-FA34372C6AA7}"/>
                </a:ext>
              </a:extLst>
            </p:cNvPr>
            <p:cNvSpPr txBox="1"/>
            <p:nvPr/>
          </p:nvSpPr>
          <p:spPr>
            <a:xfrm>
              <a:off x="2819065" y="53893"/>
              <a:ext cx="1531018" cy="95885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南宋书局体" charset="0"/>
                  <a:ea typeface="南宋书局体" charset="0"/>
                  <a:cs typeface="南宋书局体" charset="0"/>
                </a:rPr>
                <a:t>特别策划</a:t>
              </a:r>
              <a:endParaRPr lang="en-US" altLang="zh-CN" sz="2400" kern="1200" dirty="0">
                <a:solidFill>
                  <a:schemeClr val="bg1"/>
                </a:solidFill>
                <a:latin typeface="南宋书局体" charset="0"/>
                <a:ea typeface="南宋书局体" charset="0"/>
                <a:cs typeface="南宋书局体" charset="0"/>
              </a:endParaRPr>
            </a:p>
            <a:p>
              <a:pPr marL="0" lvl="0" indent="0" algn="ctr" defTabSz="1066800">
                <a:lnSpc>
                  <a:spcPct val="90000"/>
                </a:lnSpc>
                <a:spcBef>
                  <a:spcPct val="0"/>
                </a:spcBef>
                <a:spcAft>
                  <a:spcPct val="35000"/>
                </a:spcAft>
                <a:buNone/>
              </a:pPr>
              <a:r>
                <a:rPr lang="zh-CN" altLang="en-US" sz="2400" dirty="0">
                  <a:solidFill>
                    <a:schemeClr val="bg1"/>
                  </a:solidFill>
                  <a:latin typeface="南宋书局体" charset="0"/>
                  <a:ea typeface="南宋书局体" charset="0"/>
                  <a:cs typeface="南宋书局体" charset="0"/>
                </a:rPr>
                <a:t>年代音乐秀</a:t>
              </a:r>
              <a:endParaRPr lang="zh-CN" altLang="en-US" sz="2400" kern="1200" dirty="0">
                <a:solidFill>
                  <a:schemeClr val="bg1"/>
                </a:solidFill>
                <a:latin typeface="南宋书局体" charset="0"/>
                <a:ea typeface="南宋书局体" charset="0"/>
                <a:cs typeface="南宋书局体" charset="0"/>
              </a:endParaRPr>
            </a:p>
          </p:txBody>
        </p:sp>
      </p:grpSp>
      <p:sp>
        <p:nvSpPr>
          <p:cNvPr id="36" name="文本框 39">
            <a:extLst>
              <a:ext uri="{FF2B5EF4-FFF2-40B4-BE49-F238E27FC236}">
                <a16:creationId xmlns:a16="http://schemas.microsoft.com/office/drawing/2014/main" id="{D800D9C4-0CE6-4A45-B841-A830DAB151B3}"/>
              </a:ext>
            </a:extLst>
          </p:cNvPr>
          <p:cNvSpPr txBox="1"/>
          <p:nvPr/>
        </p:nvSpPr>
        <p:spPr>
          <a:xfrm>
            <a:off x="8694720" y="3901233"/>
            <a:ext cx="1123950" cy="584775"/>
          </a:xfrm>
          <a:prstGeom prst="rect">
            <a:avLst/>
          </a:prstGeom>
          <a:noFill/>
        </p:spPr>
        <p:txBody>
          <a:bodyPr wrap="square" rtlCol="0">
            <a:spAutoFit/>
          </a:bodyPr>
          <a:lstStyle/>
          <a:p>
            <a:pPr algn="ctr"/>
            <a:r>
              <a:rPr lang="zh-CN" altLang="en-US" sz="3200" u="sng" dirty="0">
                <a:latin typeface="南宋书局体" charset="0"/>
                <a:ea typeface="南宋书局体" charset="0"/>
                <a:cs typeface="南宋书局体" charset="0"/>
              </a:rPr>
              <a:t>外场</a:t>
            </a:r>
          </a:p>
        </p:txBody>
      </p:sp>
      <p:cxnSp>
        <p:nvCxnSpPr>
          <p:cNvPr id="37" name="直接连接符 36">
            <a:extLst>
              <a:ext uri="{FF2B5EF4-FFF2-40B4-BE49-F238E27FC236}">
                <a16:creationId xmlns:a16="http://schemas.microsoft.com/office/drawing/2014/main" id="{E6FFEBF4-6B8B-4C8E-B1CE-8DC72D252906}"/>
              </a:ext>
            </a:extLst>
          </p:cNvPr>
          <p:cNvCxnSpPr/>
          <p:nvPr/>
        </p:nvCxnSpPr>
        <p:spPr>
          <a:xfrm flipH="1">
            <a:off x="6632665" y="1401802"/>
            <a:ext cx="36000" cy="4908763"/>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0E1A1A6F-A88A-4244-B8ED-1C5FD5B5E639}"/>
              </a:ext>
            </a:extLst>
          </p:cNvPr>
          <p:cNvGrpSpPr/>
          <p:nvPr/>
        </p:nvGrpSpPr>
        <p:grpSpPr>
          <a:xfrm>
            <a:off x="9343935" y="4815436"/>
            <a:ext cx="2192437" cy="1062595"/>
            <a:chOff x="2767193" y="2021"/>
            <a:chExt cx="1634762" cy="1062595"/>
          </a:xfrm>
          <a:solidFill>
            <a:srgbClr val="C10001"/>
          </a:solidFill>
        </p:grpSpPr>
        <p:sp>
          <p:nvSpPr>
            <p:cNvPr id="39" name="矩形: 圆角 43">
              <a:extLst>
                <a:ext uri="{FF2B5EF4-FFF2-40B4-BE49-F238E27FC236}">
                  <a16:creationId xmlns:a16="http://schemas.microsoft.com/office/drawing/2014/main" id="{C9433A5A-355F-47DD-8009-DC3439B20F13}"/>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矩形: 圆角 4">
              <a:extLst>
                <a:ext uri="{FF2B5EF4-FFF2-40B4-BE49-F238E27FC236}">
                  <a16:creationId xmlns:a16="http://schemas.microsoft.com/office/drawing/2014/main" id="{9AAB85E1-E80A-4A77-923E-4BDF721C1B29}"/>
                </a:ext>
              </a:extLst>
            </p:cNvPr>
            <p:cNvSpPr txBox="1"/>
            <p:nvPr/>
          </p:nvSpPr>
          <p:spPr>
            <a:xfrm>
              <a:off x="2819065" y="53893"/>
              <a:ext cx="1531018" cy="95885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南宋书局体" charset="0"/>
                  <a:ea typeface="南宋书局体" charset="0"/>
                  <a:cs typeface="南宋书局体" charset="0"/>
                </a:rPr>
                <a:t>创意互动</a:t>
              </a:r>
            </a:p>
          </p:txBody>
        </p:sp>
      </p:grpSp>
      <p:cxnSp>
        <p:nvCxnSpPr>
          <p:cNvPr id="41" name="直接连接符 40">
            <a:extLst>
              <a:ext uri="{FF2B5EF4-FFF2-40B4-BE49-F238E27FC236}">
                <a16:creationId xmlns:a16="http://schemas.microsoft.com/office/drawing/2014/main" id="{E6FFEBF4-6B8B-4C8E-B1CE-8DC72D252906}"/>
              </a:ext>
            </a:extLst>
          </p:cNvPr>
          <p:cNvCxnSpPr/>
          <p:nvPr/>
        </p:nvCxnSpPr>
        <p:spPr>
          <a:xfrm flipH="1">
            <a:off x="6417223" y="1529188"/>
            <a:ext cx="36000" cy="453600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6462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18">
            <a:extLst>
              <a:ext uri="{FF2B5EF4-FFF2-40B4-BE49-F238E27FC236}">
                <a16:creationId xmlns:a16="http://schemas.microsoft.com/office/drawing/2014/main" id="{7EA36BE1-0042-427E-8990-B2071A8D2AD5}"/>
              </a:ext>
            </a:extLst>
          </p:cNvPr>
          <p:cNvGrpSpPr/>
          <p:nvPr/>
        </p:nvGrpSpPr>
        <p:grpSpPr>
          <a:xfrm>
            <a:off x="0" y="-610018"/>
            <a:ext cx="2178365" cy="504000"/>
            <a:chOff x="1391478" y="1934817"/>
            <a:chExt cx="2178365" cy="504000"/>
          </a:xfrm>
        </p:grpSpPr>
        <p:sp>
          <p:nvSpPr>
            <p:cNvPr id="7" name="矩形 6">
              <a:extLst>
                <a:ext uri="{FF2B5EF4-FFF2-40B4-BE49-F238E27FC236}">
                  <a16:creationId xmlns:a16="http://schemas.microsoft.com/office/drawing/2014/main" id="{169863AF-176C-452E-8F17-90F8C43D378C}"/>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579954-53A3-4C8C-B2CC-8199E17FB0F6}"/>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3F12FF8-DD95-4C71-AABF-79F2EE99B3FA}"/>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C99B07B-9C11-40C9-9968-2D71705907CC}"/>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a:extLst>
              <a:ext uri="{FF2B5EF4-FFF2-40B4-BE49-F238E27FC236}">
                <a16:creationId xmlns:a16="http://schemas.microsoft.com/office/drawing/2014/main" id="{06122376-1E11-4088-9C24-89831DEB118E}"/>
              </a:ext>
            </a:extLst>
          </p:cNvPr>
          <p:cNvSpPr/>
          <p:nvPr/>
        </p:nvSpPr>
        <p:spPr>
          <a:xfrm>
            <a:off x="731009" y="2387766"/>
            <a:ext cx="10765666" cy="208246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V 形 32">
            <a:extLst>
              <a:ext uri="{FF2B5EF4-FFF2-40B4-BE49-F238E27FC236}">
                <a16:creationId xmlns:a16="http://schemas.microsoft.com/office/drawing/2014/main" id="{98161ABA-4C21-4701-BA1D-16E045F973D5}"/>
              </a:ext>
            </a:extLst>
          </p:cNvPr>
          <p:cNvSpPr/>
          <p:nvPr/>
        </p:nvSpPr>
        <p:spPr>
          <a:xfrm>
            <a:off x="1195889" y="2387766"/>
            <a:ext cx="2800377" cy="2082468"/>
          </a:xfrm>
          <a:prstGeom prst="chevron">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V 形 33">
            <a:extLst>
              <a:ext uri="{FF2B5EF4-FFF2-40B4-BE49-F238E27FC236}">
                <a16:creationId xmlns:a16="http://schemas.microsoft.com/office/drawing/2014/main" id="{3146EA1B-E709-4BC7-8849-244B745EE3BC}"/>
              </a:ext>
            </a:extLst>
          </p:cNvPr>
          <p:cNvSpPr/>
          <p:nvPr/>
        </p:nvSpPr>
        <p:spPr>
          <a:xfrm>
            <a:off x="3262732" y="2387766"/>
            <a:ext cx="1402847" cy="2082468"/>
          </a:xfrm>
          <a:prstGeom prst="chevron">
            <a:avLst>
              <a:gd name="adj" fmla="val 73291"/>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文本框 34">
            <a:extLst>
              <a:ext uri="{FF2B5EF4-FFF2-40B4-BE49-F238E27FC236}">
                <a16:creationId xmlns:a16="http://schemas.microsoft.com/office/drawing/2014/main" id="{85603A18-97DA-458A-8D2F-22E2BA80A0B1}"/>
              </a:ext>
            </a:extLst>
          </p:cNvPr>
          <p:cNvSpPr txBox="1"/>
          <p:nvPr/>
        </p:nvSpPr>
        <p:spPr>
          <a:xfrm>
            <a:off x="2223163" y="2850441"/>
            <a:ext cx="1235792" cy="1200329"/>
          </a:xfrm>
          <a:prstGeom prst="rect">
            <a:avLst/>
          </a:prstGeom>
          <a:noFill/>
        </p:spPr>
        <p:txBody>
          <a:bodyPr wrap="square" rtlCol="0">
            <a:spAutoFit/>
          </a:bodyPr>
          <a:lstStyle/>
          <a:p>
            <a:r>
              <a:rPr lang="zh-CN" altLang="en-US" sz="3600" b="1" dirty="0">
                <a:solidFill>
                  <a:schemeClr val="bg1"/>
                </a:solidFill>
                <a:latin typeface="南宋书局体" panose="02000000000000000000" pitchFamily="2" charset="-122"/>
                <a:ea typeface="南宋书局体" panose="02000000000000000000" pitchFamily="2" charset="-122"/>
              </a:rPr>
              <a:t>线下权益</a:t>
            </a:r>
          </a:p>
        </p:txBody>
      </p:sp>
      <p:sp>
        <p:nvSpPr>
          <p:cNvPr id="36" name="文本框 35">
            <a:extLst>
              <a:ext uri="{FF2B5EF4-FFF2-40B4-BE49-F238E27FC236}">
                <a16:creationId xmlns:a16="http://schemas.microsoft.com/office/drawing/2014/main" id="{4F56FFD2-37CF-4CA7-A57C-D584E3BF064C}"/>
              </a:ext>
            </a:extLst>
          </p:cNvPr>
          <p:cNvSpPr txBox="1"/>
          <p:nvPr/>
        </p:nvSpPr>
        <p:spPr>
          <a:xfrm>
            <a:off x="4796041" y="3078738"/>
            <a:ext cx="7587687" cy="625620"/>
          </a:xfrm>
          <a:prstGeom prst="rect">
            <a:avLst/>
          </a:prstGeom>
          <a:noFill/>
        </p:spPr>
        <p:txBody>
          <a:bodyPr wrap="square" rtlCol="0">
            <a:spAutoFit/>
          </a:bodyPr>
          <a:lstStyle/>
          <a:p>
            <a:pPr>
              <a:lnSpc>
                <a:spcPct val="150000"/>
              </a:lnSpc>
            </a:pPr>
            <a:r>
              <a:rPr lang="en-US" altLang="zh-CN" sz="2600" dirty="0">
                <a:latin typeface="南宋书局体" panose="02000000000000000000" pitchFamily="2" charset="-122"/>
                <a:ea typeface="南宋书局体" panose="02000000000000000000" pitchFamily="2" charset="-122"/>
              </a:rPr>
              <a:t>·</a:t>
            </a:r>
            <a:r>
              <a:rPr lang="zh-CN" altLang="en-US" sz="2600" dirty="0">
                <a:latin typeface="南宋书局体" panose="02000000000000000000" pitchFamily="2" charset="-122"/>
                <a:ea typeface="南宋书局体" panose="02000000000000000000" pitchFamily="2" charset="-122"/>
              </a:rPr>
              <a:t>伽蓝集团内场结合 </a:t>
            </a:r>
            <a:r>
              <a:rPr lang="en-US" altLang="zh-CN" sz="2600" dirty="0">
                <a:latin typeface="南宋书局体" panose="02000000000000000000" pitchFamily="2" charset="-122"/>
                <a:ea typeface="南宋书局体" panose="02000000000000000000" pitchFamily="2" charset="-122"/>
              </a:rPr>
              <a:t>·</a:t>
            </a:r>
            <a:r>
              <a:rPr lang="zh-CN" altLang="en-US" sz="2600" dirty="0">
                <a:latin typeface="南宋书局体" panose="02000000000000000000" pitchFamily="2" charset="-122"/>
                <a:ea typeface="南宋书局体" panose="02000000000000000000" pitchFamily="2" charset="-122"/>
              </a:rPr>
              <a:t>外场结合</a:t>
            </a:r>
          </a:p>
        </p:txBody>
      </p:sp>
    </p:spTree>
    <p:extLst>
      <p:ext uri="{BB962C8B-B14F-4D97-AF65-F5344CB8AC3E}">
        <p14:creationId xmlns:p14="http://schemas.microsoft.com/office/powerpoint/2010/main" val="417369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4557CEE-8AFD-4AC5-93F6-0C62C5E303CA}"/>
              </a:ext>
            </a:extLst>
          </p:cNvPr>
          <p:cNvPicPr>
            <a:picLocks noChangeAspect="1"/>
          </p:cNvPicPr>
          <p:nvPr/>
        </p:nvPicPr>
        <p:blipFill>
          <a:blip r:embed="rId2"/>
          <a:stretch>
            <a:fillRect/>
          </a:stretch>
        </p:blipFill>
        <p:spPr>
          <a:xfrm>
            <a:off x="0" y="0"/>
            <a:ext cx="12192000" cy="6857999"/>
          </a:xfrm>
          <a:prstGeom prst="rect">
            <a:avLst/>
          </a:prstGeom>
        </p:spPr>
      </p:pic>
      <p:sp>
        <p:nvSpPr>
          <p:cNvPr id="10" name="矩形 9">
            <a:extLst>
              <a:ext uri="{FF2B5EF4-FFF2-40B4-BE49-F238E27FC236}">
                <a16:creationId xmlns:a16="http://schemas.microsoft.com/office/drawing/2014/main" id="{BF7D38FF-3134-47A8-93E4-F3BAAEC4E1B6}"/>
              </a:ext>
            </a:extLst>
          </p:cNvPr>
          <p:cNvSpPr/>
          <p:nvPr/>
        </p:nvSpPr>
        <p:spPr>
          <a:xfrm>
            <a:off x="702848" y="2175215"/>
            <a:ext cx="10603050" cy="9069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rPr>
              <a:t>伽蓝集团</a:t>
            </a:r>
            <a:r>
              <a:rPr kumimoji="0" lang="zh-CN" altLang="en-US" sz="3200" b="1"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rPr>
              <a:t>携手</a:t>
            </a:r>
            <a:r>
              <a:rPr kumimoji="0" lang="zh-CN" altLang="en-US" sz="4000" b="1"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rPr>
              <a:t>人民日报</a:t>
            </a:r>
            <a:endParaRPr kumimoji="0" lang="zh-CN" altLang="en-US" sz="4400" b="1"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ea"/>
              <a:sym typeface="+mn-lt"/>
            </a:endParaRPr>
          </a:p>
        </p:txBody>
      </p:sp>
      <p:sp>
        <p:nvSpPr>
          <p:cNvPr id="13" name="文本框 12">
            <a:extLst>
              <a:ext uri="{FF2B5EF4-FFF2-40B4-BE49-F238E27FC236}">
                <a16:creationId xmlns:a16="http://schemas.microsoft.com/office/drawing/2014/main" id="{98D4ADC2-9B99-4B98-8EC3-5D97295C2A72}"/>
              </a:ext>
            </a:extLst>
          </p:cNvPr>
          <p:cNvSpPr txBox="1"/>
          <p:nvPr/>
        </p:nvSpPr>
        <p:spPr>
          <a:xfrm>
            <a:off x="-538100" y="3196222"/>
            <a:ext cx="13580962" cy="2123658"/>
          </a:xfrm>
          <a:prstGeom prst="rect">
            <a:avLst/>
          </a:prstGeom>
          <a:noFill/>
        </p:spPr>
        <p:txBody>
          <a:bodyPr wrap="square" rtlCol="0">
            <a:spAutoFit/>
          </a:bodyPr>
          <a:lstStyle/>
          <a:p>
            <a:pPr algn="ctr">
              <a:defRPr/>
            </a:pPr>
            <a:r>
              <a:rPr lang="zh-CN" altLang="en-US" sz="3200" dirty="0">
                <a:solidFill>
                  <a:prstClr val="white"/>
                </a:solidFill>
                <a:latin typeface="方正清刻本悦宋简体" panose="02000000000000000000" pitchFamily="2" charset="-122"/>
                <a:ea typeface="方正清刻本悦宋简体" panose="02000000000000000000" pitchFamily="2" charset="-122"/>
              </a:rPr>
              <a:t>集合旗下子品牌，联合时光博物馆大</a:t>
            </a:r>
            <a:r>
              <a:rPr lang="en-US" altLang="zh-CN" sz="3200" dirty="0">
                <a:solidFill>
                  <a:prstClr val="white"/>
                </a:solidFill>
                <a:latin typeface="方正清刻本悦宋简体" panose="02000000000000000000" pitchFamily="2" charset="-122"/>
                <a:ea typeface="方正清刻本悦宋简体" panose="02000000000000000000" pitchFamily="2" charset="-122"/>
              </a:rPr>
              <a:t>IP</a:t>
            </a:r>
            <a:r>
              <a:rPr lang="zh-CN" altLang="en-US" sz="3200" dirty="0">
                <a:solidFill>
                  <a:prstClr val="white"/>
                </a:solidFill>
                <a:latin typeface="方正清刻本悦宋简体" panose="02000000000000000000" pitchFamily="2" charset="-122"/>
                <a:ea typeface="方正清刻本悦宋简体" panose="02000000000000000000" pitchFamily="2" charset="-122"/>
              </a:rPr>
              <a:t>，</a:t>
            </a:r>
            <a:endParaRPr lang="en-US" altLang="zh-CN" sz="3200" dirty="0">
              <a:solidFill>
                <a:prstClr val="white"/>
              </a:solidFill>
              <a:latin typeface="方正清刻本悦宋简体" panose="02000000000000000000" pitchFamily="2" charset="-122"/>
              <a:ea typeface="方正清刻本悦宋简体" panose="02000000000000000000" pitchFamily="2" charset="-122"/>
            </a:endParaRPr>
          </a:p>
          <a:p>
            <a:pPr algn="ctr">
              <a:defRPr/>
            </a:pPr>
            <a:r>
              <a:rPr lang="zh-CN" altLang="en-US" sz="3200" dirty="0">
                <a:solidFill>
                  <a:prstClr val="white"/>
                </a:solidFill>
                <a:latin typeface="方正清刻本悦宋简体" panose="02000000000000000000" pitchFamily="2" charset="-122"/>
                <a:ea typeface="方正清刻本悦宋简体" panose="02000000000000000000" pitchFamily="2" charset="-122"/>
              </a:rPr>
              <a:t>打造一款</a:t>
            </a:r>
            <a:r>
              <a:rPr lang="zh-CN" altLang="en-US" sz="4000" b="1" dirty="0">
                <a:solidFill>
                  <a:prstClr val="white"/>
                </a:solidFill>
                <a:latin typeface="方正清刻本悦宋简体" panose="02000000000000000000" pitchFamily="2" charset="-122"/>
                <a:ea typeface="方正清刻本悦宋简体" panose="02000000000000000000" pitchFamily="2" charset="-122"/>
              </a:rPr>
              <a:t>颜值与内涵</a:t>
            </a:r>
            <a:r>
              <a:rPr lang="zh-CN" altLang="en-US" sz="3200" dirty="0">
                <a:solidFill>
                  <a:prstClr val="white"/>
                </a:solidFill>
                <a:latin typeface="方正清刻本悦宋简体" panose="02000000000000000000" pitchFamily="2" charset="-122"/>
                <a:ea typeface="方正清刻本悦宋简体" panose="02000000000000000000" pitchFamily="2" charset="-122"/>
              </a:rPr>
              <a:t>兼备的创意联名礼盒</a:t>
            </a:r>
            <a:endParaRPr lang="en-US" altLang="zh-CN" sz="3200" dirty="0">
              <a:solidFill>
                <a:prstClr val="white"/>
              </a:solidFill>
              <a:latin typeface="方正清刻本悦宋简体" panose="02000000000000000000" pitchFamily="2" charset="-122"/>
              <a:ea typeface="方正清刻本悦宋简体" panose="020000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white"/>
                </a:solidFill>
                <a:latin typeface="方正清刻本悦宋简体" panose="02000000000000000000" pitchFamily="2" charset="-122"/>
                <a:ea typeface="方正清刻本悦宋简体" panose="02000000000000000000" pitchFamily="2" charset="-122"/>
              </a:rPr>
              <a:t>共同传递时光美丽的记忆</a:t>
            </a:r>
            <a:endParaRPr kumimoji="0" lang="en-US" altLang="zh-CN"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sng" strike="noStrike" kern="1200" cap="none" spc="0" normalizeH="0" baseline="0" noProof="0" dirty="0">
                <a:ln>
                  <a:noFill/>
                </a:ln>
                <a:solidFill>
                  <a:srgbClr val="D9D9D9"/>
                </a:solidFill>
                <a:effectLst/>
                <a:uLnTx/>
                <a:uFillTx/>
                <a:latin typeface="方正清刻本悦宋简体" panose="02000000000000000000" pitchFamily="2" charset="-122"/>
                <a:ea typeface="方正清刻本悦宋简体" panose="02000000000000000000" pitchFamily="2" charset="-122"/>
              </a:rPr>
              <a:t>引爆全网关注度，使品牌焕发新生机</a:t>
            </a:r>
          </a:p>
        </p:txBody>
      </p:sp>
      <p:pic>
        <p:nvPicPr>
          <p:cNvPr id="14" name="图片 13" descr="人民日报新媒体副本 2.png">
            <a:extLst>
              <a:ext uri="{FF2B5EF4-FFF2-40B4-BE49-F238E27FC236}">
                <a16:creationId xmlns:a16="http://schemas.microsoft.com/office/drawing/2014/main" id="{9757E3D3-A952-4B60-8B33-64D9C5DCD4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69778" y="1649880"/>
            <a:ext cx="1900033" cy="460614"/>
          </a:xfrm>
          <a:prstGeom prst="rect">
            <a:avLst/>
          </a:prstGeom>
        </p:spPr>
      </p:pic>
      <p:sp>
        <p:nvSpPr>
          <p:cNvPr id="15" name="文本框 14">
            <a:extLst>
              <a:ext uri="{FF2B5EF4-FFF2-40B4-BE49-F238E27FC236}">
                <a16:creationId xmlns:a16="http://schemas.microsoft.com/office/drawing/2014/main" id="{150C1E8B-0DFE-4E28-A21B-60E5251FB00A}"/>
              </a:ext>
            </a:extLst>
          </p:cNvPr>
          <p:cNvSpPr txBox="1"/>
          <p:nvPr/>
        </p:nvSpPr>
        <p:spPr>
          <a:xfrm>
            <a:off x="5779661" y="1612250"/>
            <a:ext cx="58702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&amp;</a:t>
            </a:r>
            <a:endParaRPr kumimoji="0" lang="zh-CN" alt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93B6EEB4-92B2-4733-9C8D-57D67334EC03}"/>
              </a:ext>
            </a:extLst>
          </p:cNvPr>
          <p:cNvPicPr>
            <a:picLocks noChangeAspect="1"/>
          </p:cNvPicPr>
          <p:nvPr/>
        </p:nvPicPr>
        <p:blipFill>
          <a:blip r:embed="rId4"/>
          <a:stretch>
            <a:fillRect/>
          </a:stretch>
        </p:blipFill>
        <p:spPr>
          <a:xfrm>
            <a:off x="4037426" y="1466352"/>
            <a:ext cx="1742235" cy="938127"/>
          </a:xfrm>
          <a:prstGeom prst="rect">
            <a:avLst/>
          </a:prstGeom>
        </p:spPr>
      </p:pic>
      <p:sp>
        <p:nvSpPr>
          <p:cNvPr id="2" name="矩形 1">
            <a:extLst>
              <a:ext uri="{FF2B5EF4-FFF2-40B4-BE49-F238E27FC236}">
                <a16:creationId xmlns:a16="http://schemas.microsoft.com/office/drawing/2014/main" id="{C277865C-B60A-4924-B786-C99FE6D9CD2E}"/>
              </a:ext>
            </a:extLst>
          </p:cNvPr>
          <p:cNvSpPr/>
          <p:nvPr/>
        </p:nvSpPr>
        <p:spPr>
          <a:xfrm>
            <a:off x="2464456" y="6049411"/>
            <a:ext cx="9710675" cy="457882"/>
          </a:xfrm>
          <a:prstGeom prst="rect">
            <a:avLst/>
          </a:prstGeom>
        </p:spPr>
        <p:txBody>
          <a:bodyPr wrap="square">
            <a:spAutoFit/>
          </a:bodyPr>
          <a:lstStyle/>
          <a:p>
            <a:pPr lvl="0" algn="ctr">
              <a:lnSpc>
                <a:spcPct val="150000"/>
              </a:lnSpc>
            </a:pPr>
            <a:r>
              <a:rPr lang="zh-CN" altLang="en-US" u="sng" dirty="0">
                <a:solidFill>
                  <a:schemeClr val="bg1"/>
                </a:solidFill>
                <a:latin typeface="方正清刻本悦宋简体" panose="02000000000000000000" pitchFamily="2" charset="-122"/>
                <a:ea typeface="方正清刻本悦宋简体" panose="02000000000000000000" pitchFamily="2" charset="-122"/>
                <a:cs typeface="南宋书局体" charset="0"/>
              </a:rPr>
              <a:t>备注：具体礼盒品牌筛选、产品内容及元素设计由伽蓝集团参与意见主导，人民日报新媒体</a:t>
            </a:r>
          </a:p>
        </p:txBody>
      </p:sp>
    </p:spTree>
    <p:extLst>
      <p:ext uri="{BB962C8B-B14F-4D97-AF65-F5344CB8AC3E}">
        <p14:creationId xmlns:p14="http://schemas.microsoft.com/office/powerpoint/2010/main" val="365891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16D6C83-D166-4FC0-8599-F3195AD4266D}"/>
              </a:ext>
            </a:extLst>
          </p:cNvPr>
          <p:cNvPicPr>
            <a:picLocks noChangeAspect="1"/>
          </p:cNvPicPr>
          <p:nvPr/>
        </p:nvPicPr>
        <p:blipFill>
          <a:blip r:embed="rId3"/>
          <a:stretch>
            <a:fillRect/>
          </a:stretch>
        </p:blipFill>
        <p:spPr>
          <a:xfrm>
            <a:off x="452429" y="1848782"/>
            <a:ext cx="2550497" cy="2272943"/>
          </a:xfrm>
          <a:prstGeom prst="rect">
            <a:avLst/>
          </a:prstGeom>
        </p:spPr>
      </p:pic>
      <p:grpSp>
        <p:nvGrpSpPr>
          <p:cNvPr id="58" name="组合 18">
            <a:extLst>
              <a:ext uri="{FF2B5EF4-FFF2-40B4-BE49-F238E27FC236}">
                <a16:creationId xmlns:a16="http://schemas.microsoft.com/office/drawing/2014/main" id="{7C1E6686-565E-4A64-BF10-4DAD06AE7940}"/>
              </a:ext>
            </a:extLst>
          </p:cNvPr>
          <p:cNvGrpSpPr/>
          <p:nvPr/>
        </p:nvGrpSpPr>
        <p:grpSpPr>
          <a:xfrm>
            <a:off x="0" y="-610018"/>
            <a:ext cx="2178365" cy="504000"/>
            <a:chOff x="1391478" y="1934817"/>
            <a:chExt cx="2178365" cy="504000"/>
          </a:xfrm>
        </p:grpSpPr>
        <p:sp>
          <p:nvSpPr>
            <p:cNvPr id="59" name="矩形 58">
              <a:extLst>
                <a:ext uri="{FF2B5EF4-FFF2-40B4-BE49-F238E27FC236}">
                  <a16:creationId xmlns:a16="http://schemas.microsoft.com/office/drawing/2014/main" id="{8EA62126-45D8-47CA-A440-055B67501D4D}"/>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0" name="矩形 59">
              <a:extLst>
                <a:ext uri="{FF2B5EF4-FFF2-40B4-BE49-F238E27FC236}">
                  <a16:creationId xmlns:a16="http://schemas.microsoft.com/office/drawing/2014/main" id="{B55ED638-9914-45DE-BE6E-74F5667BC8E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1" name="矩形 60">
              <a:extLst>
                <a:ext uri="{FF2B5EF4-FFF2-40B4-BE49-F238E27FC236}">
                  <a16:creationId xmlns:a16="http://schemas.microsoft.com/office/drawing/2014/main" id="{6F247A2D-51E3-45AA-AD80-621A15E9F22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2" name="矩形 61">
              <a:extLst>
                <a:ext uri="{FF2B5EF4-FFF2-40B4-BE49-F238E27FC236}">
                  <a16:creationId xmlns:a16="http://schemas.microsoft.com/office/drawing/2014/main" id="{C4D800B7-E871-4A59-B529-F71695DA8935}"/>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pic>
        <p:nvPicPr>
          <p:cNvPr id="20" name="图片 19">
            <a:extLst>
              <a:ext uri="{FF2B5EF4-FFF2-40B4-BE49-F238E27FC236}">
                <a16:creationId xmlns:a16="http://schemas.microsoft.com/office/drawing/2014/main" id="{8096C106-9D0C-994E-82C9-3976B00EA4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91346" y="1477143"/>
            <a:ext cx="3875006" cy="2615980"/>
          </a:xfrm>
          <a:prstGeom prst="rect">
            <a:avLst/>
          </a:prstGeom>
        </p:spPr>
      </p:pic>
      <p:sp>
        <p:nvSpPr>
          <p:cNvPr id="10" name="矩形 9"/>
          <p:cNvSpPr/>
          <p:nvPr/>
        </p:nvSpPr>
        <p:spPr>
          <a:xfrm>
            <a:off x="612608" y="4444768"/>
            <a:ext cx="10998528" cy="877163"/>
          </a:xfrm>
          <a:prstGeom prst="rect">
            <a:avLst/>
          </a:prstGeom>
        </p:spPr>
        <p:txBody>
          <a:bodyPr wrap="square">
            <a:spAutoFit/>
          </a:bodyPr>
          <a:lstStyle/>
          <a:p>
            <a:pPr algn="ctr">
              <a:lnSpc>
                <a:spcPct val="150000"/>
              </a:lnSpc>
            </a:pPr>
            <a:r>
              <a:rPr lang="zh-CN" altLang="en-US" sz="1700" dirty="0">
                <a:latin typeface="南宋书局体" charset="0"/>
                <a:ea typeface="南宋书局体" charset="0"/>
                <a:cs typeface="南宋书局体" charset="0"/>
              </a:rPr>
              <a:t>岁月供销社将还原物质短缺的年代“票券购物”的生活场景，同时展示儿时的热门零食，通过移动支付、刷脸支付体验与游客互动，以实体展陈</a:t>
            </a:r>
            <a:r>
              <a:rPr lang="en-US" altLang="zh-CN" sz="1700" dirty="0">
                <a:latin typeface="南宋书局体" charset="0"/>
                <a:ea typeface="南宋书局体" charset="0"/>
                <a:cs typeface="南宋书局体" charset="0"/>
              </a:rPr>
              <a:t>+</a:t>
            </a:r>
            <a:r>
              <a:rPr lang="zh-CN" altLang="en-US" sz="1700" dirty="0">
                <a:latin typeface="南宋书局体" charset="0"/>
                <a:ea typeface="南宋书局体" charset="0"/>
                <a:cs typeface="南宋书局体" charset="0"/>
              </a:rPr>
              <a:t>票券互动的方式还原历史记忆，引导游客进行今昔对比，感受当下的美好生活</a:t>
            </a:r>
          </a:p>
        </p:txBody>
      </p:sp>
      <p:sp>
        <p:nvSpPr>
          <p:cNvPr id="17" name="矩形 16"/>
          <p:cNvSpPr/>
          <p:nvPr/>
        </p:nvSpPr>
        <p:spPr>
          <a:xfrm>
            <a:off x="695325" y="566860"/>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2" name="矩形 21"/>
          <p:cNvSpPr/>
          <p:nvPr/>
        </p:nvSpPr>
        <p:spPr>
          <a:xfrm>
            <a:off x="847725" y="719260"/>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3" name="矩形 22">
            <a:extLst>
              <a:ext uri="{FF2B5EF4-FFF2-40B4-BE49-F238E27FC236}">
                <a16:creationId xmlns:a16="http://schemas.microsoft.com/office/drawing/2014/main" id="{96265606-C930-4EC2-B9B1-49E969DEE163}"/>
              </a:ext>
            </a:extLst>
          </p:cNvPr>
          <p:cNvSpPr/>
          <p:nvPr/>
        </p:nvSpPr>
        <p:spPr>
          <a:xfrm>
            <a:off x="498724" y="5362072"/>
            <a:ext cx="11226296" cy="960199"/>
          </a:xfrm>
          <a:prstGeom prst="rect">
            <a:avLst/>
          </a:prstGeom>
        </p:spPr>
        <p:txBody>
          <a:bodyPr wrap="square">
            <a:spAutoFit/>
          </a:bodyPr>
          <a:lstStyle/>
          <a:p>
            <a:pPr algn="ctr">
              <a:lnSpc>
                <a:spcPct val="150000"/>
              </a:lnSpc>
            </a:pPr>
            <a:r>
              <a:rPr lang="en-US" altLang="zh-CN" sz="2000" u="sng" dirty="0">
                <a:solidFill>
                  <a:srgbClr val="C10001"/>
                </a:solidFill>
                <a:latin typeface="南宋书局体" charset="0"/>
                <a:ea typeface="南宋书局体" charset="0"/>
                <a:cs typeface="南宋书局体" charset="0"/>
              </a:rPr>
              <a:t>【</a:t>
            </a:r>
            <a:r>
              <a:rPr lang="zh-CN" altLang="en-US" sz="2000" u="sng" dirty="0">
                <a:solidFill>
                  <a:srgbClr val="C10001"/>
                </a:solidFill>
                <a:latin typeface="南宋书局体" charset="0"/>
                <a:ea typeface="南宋书局体" charset="0"/>
                <a:cs typeface="南宋书局体" charset="0"/>
              </a:rPr>
              <a:t>内容策划</a:t>
            </a:r>
            <a:r>
              <a:rPr lang="en-US" altLang="zh-CN" sz="2000" u="sng" dirty="0">
                <a:solidFill>
                  <a:srgbClr val="C10001"/>
                </a:solidFill>
                <a:latin typeface="南宋书局体" charset="0"/>
                <a:ea typeface="南宋书局体" charset="0"/>
                <a:cs typeface="南宋书局体" charset="0"/>
              </a:rPr>
              <a:t>】</a:t>
            </a:r>
            <a:r>
              <a:rPr lang="zh-CN" altLang="en-US" sz="2000" u="sng" dirty="0">
                <a:solidFill>
                  <a:srgbClr val="C10001"/>
                </a:solidFill>
                <a:latin typeface="南宋书局体" charset="0"/>
                <a:ea typeface="南宋书局体" charset="0"/>
                <a:cs typeface="南宋书局体" charset="0"/>
              </a:rPr>
              <a:t>伽蓝集团召集旗下子品牌打造经典美妆定制款礼盒，在“时光供销社”内进行陈列，唤起大众对旧时光里美丽的追忆</a:t>
            </a:r>
            <a:endParaRPr lang="en-US" altLang="zh-CN" sz="2000" u="sng" dirty="0">
              <a:solidFill>
                <a:srgbClr val="C10001"/>
              </a:solidFill>
              <a:latin typeface="南宋书局体" charset="0"/>
              <a:ea typeface="南宋书局体" charset="0"/>
              <a:cs typeface="南宋书局体" charset="0"/>
            </a:endParaRPr>
          </a:p>
        </p:txBody>
      </p:sp>
      <p:sp>
        <p:nvSpPr>
          <p:cNvPr id="24" name="文本框 23">
            <a:extLst>
              <a:ext uri="{FF2B5EF4-FFF2-40B4-BE49-F238E27FC236}">
                <a16:creationId xmlns:a16="http://schemas.microsoft.com/office/drawing/2014/main" id="{E66BED0A-AD9B-44D6-9033-4C9138A7C61A}"/>
              </a:ext>
            </a:extLst>
          </p:cNvPr>
          <p:cNvSpPr txBox="1"/>
          <p:nvPr/>
        </p:nvSpPr>
        <p:spPr>
          <a:xfrm>
            <a:off x="1432125" y="597262"/>
            <a:ext cx="10481907"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伽蓝定制礼盒入驻</a:t>
            </a:r>
            <a:r>
              <a:rPr kumimoji="1" lang="en-US" altLang="zh-CN"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岁月供销社</a:t>
            </a:r>
            <a:r>
              <a:rPr kumimoji="1" lang="en-US" altLang="zh-CN"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 </a:t>
            </a: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唤醒旧时代美丽追忆</a:t>
            </a:r>
          </a:p>
        </p:txBody>
      </p:sp>
      <p:pic>
        <p:nvPicPr>
          <p:cNvPr id="6" name="图片 5">
            <a:extLst>
              <a:ext uri="{FF2B5EF4-FFF2-40B4-BE49-F238E27FC236}">
                <a16:creationId xmlns:a16="http://schemas.microsoft.com/office/drawing/2014/main" id="{B8F887D5-439C-450D-B579-C8253950D0D6}"/>
              </a:ext>
            </a:extLst>
          </p:cNvPr>
          <p:cNvPicPr>
            <a:picLocks noChangeAspect="1"/>
          </p:cNvPicPr>
          <p:nvPr/>
        </p:nvPicPr>
        <p:blipFill>
          <a:blip r:embed="rId5"/>
          <a:stretch>
            <a:fillRect/>
          </a:stretch>
        </p:blipFill>
        <p:spPr>
          <a:xfrm>
            <a:off x="605366" y="1411435"/>
            <a:ext cx="1108493" cy="382592"/>
          </a:xfrm>
          <a:prstGeom prst="rect">
            <a:avLst/>
          </a:prstGeom>
        </p:spPr>
      </p:pic>
      <p:pic>
        <p:nvPicPr>
          <p:cNvPr id="25" name="图片 24">
            <a:extLst>
              <a:ext uri="{FF2B5EF4-FFF2-40B4-BE49-F238E27FC236}">
                <a16:creationId xmlns:a16="http://schemas.microsoft.com/office/drawing/2014/main" id="{B3B18406-0C92-4DD0-8D8F-238AA0DB37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2926" y="1490024"/>
            <a:ext cx="4683589" cy="2590218"/>
          </a:xfrm>
          <a:prstGeom prst="rect">
            <a:avLst/>
          </a:prstGeom>
        </p:spPr>
      </p:pic>
      <p:pic>
        <p:nvPicPr>
          <p:cNvPr id="9" name="图片 8">
            <a:extLst>
              <a:ext uri="{FF2B5EF4-FFF2-40B4-BE49-F238E27FC236}">
                <a16:creationId xmlns:a16="http://schemas.microsoft.com/office/drawing/2014/main" id="{8641CC3E-9A60-4E26-BA60-075D9BBB3127}"/>
              </a:ext>
            </a:extLst>
          </p:cNvPr>
          <p:cNvPicPr>
            <a:picLocks noChangeAspect="1"/>
          </p:cNvPicPr>
          <p:nvPr/>
        </p:nvPicPr>
        <p:blipFill>
          <a:blip r:embed="rId7"/>
          <a:stretch>
            <a:fillRect/>
          </a:stretch>
        </p:blipFill>
        <p:spPr>
          <a:xfrm>
            <a:off x="1867490" y="1473528"/>
            <a:ext cx="867165" cy="384600"/>
          </a:xfrm>
          <a:prstGeom prst="rect">
            <a:avLst/>
          </a:prstGeom>
        </p:spPr>
      </p:pic>
    </p:spTree>
    <p:extLst>
      <p:ext uri="{BB962C8B-B14F-4D97-AF65-F5344CB8AC3E}">
        <p14:creationId xmlns:p14="http://schemas.microsoft.com/office/powerpoint/2010/main" val="1205301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a:extLst>
              <a:ext uri="{FF2B5EF4-FFF2-40B4-BE49-F238E27FC236}">
                <a16:creationId xmlns:a16="http://schemas.microsoft.com/office/drawing/2014/main" id="{1C01B398-40D5-4502-9CDE-0117B6495B85}"/>
              </a:ext>
            </a:extLst>
          </p:cNvPr>
          <p:cNvGrpSpPr/>
          <p:nvPr/>
        </p:nvGrpSpPr>
        <p:grpSpPr>
          <a:xfrm>
            <a:off x="0" y="-610018"/>
            <a:ext cx="2178365" cy="504000"/>
            <a:chOff x="1391478" y="1934817"/>
            <a:chExt cx="2178365" cy="504000"/>
          </a:xfrm>
        </p:grpSpPr>
        <p:sp>
          <p:nvSpPr>
            <p:cNvPr id="3" name="矩形 2">
              <a:extLst>
                <a:ext uri="{FF2B5EF4-FFF2-40B4-BE49-F238E27FC236}">
                  <a16:creationId xmlns:a16="http://schemas.microsoft.com/office/drawing/2014/main" id="{C0632DD6-43DB-4DDD-843F-CB4D529BCEDE}"/>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4" name="矩形 3">
              <a:extLst>
                <a:ext uri="{FF2B5EF4-FFF2-40B4-BE49-F238E27FC236}">
                  <a16:creationId xmlns:a16="http://schemas.microsoft.com/office/drawing/2014/main" id="{544A9387-65B5-4EF0-894D-ABB5C0563538}"/>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5" name="矩形 4">
              <a:extLst>
                <a:ext uri="{FF2B5EF4-FFF2-40B4-BE49-F238E27FC236}">
                  <a16:creationId xmlns:a16="http://schemas.microsoft.com/office/drawing/2014/main" id="{9379E3EC-F912-43DA-823A-9961E46BB8F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 name="矩形 5">
              <a:extLst>
                <a:ext uri="{FF2B5EF4-FFF2-40B4-BE49-F238E27FC236}">
                  <a16:creationId xmlns:a16="http://schemas.microsoft.com/office/drawing/2014/main" id="{2550BA5C-B24F-41A4-8E0B-8A4ADCF2C4CF}"/>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sp>
        <p:nvSpPr>
          <p:cNvPr id="7" name="矩形 6">
            <a:extLst>
              <a:ext uri="{FF2B5EF4-FFF2-40B4-BE49-F238E27FC236}">
                <a16:creationId xmlns:a16="http://schemas.microsoft.com/office/drawing/2014/main" id="{98264458-D8CD-4D5D-955E-2B0F906E685C}"/>
              </a:ext>
            </a:extLst>
          </p:cNvPr>
          <p:cNvSpPr/>
          <p:nvPr/>
        </p:nvSpPr>
        <p:spPr>
          <a:xfrm>
            <a:off x="695325" y="566860"/>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8" name="矩形 7">
            <a:extLst>
              <a:ext uri="{FF2B5EF4-FFF2-40B4-BE49-F238E27FC236}">
                <a16:creationId xmlns:a16="http://schemas.microsoft.com/office/drawing/2014/main" id="{F765ECE9-BC13-4281-A584-611EE04B93F5}"/>
              </a:ext>
            </a:extLst>
          </p:cNvPr>
          <p:cNvSpPr/>
          <p:nvPr/>
        </p:nvSpPr>
        <p:spPr>
          <a:xfrm>
            <a:off x="847725" y="719260"/>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9" name="文本框 8">
            <a:extLst>
              <a:ext uri="{FF2B5EF4-FFF2-40B4-BE49-F238E27FC236}">
                <a16:creationId xmlns:a16="http://schemas.microsoft.com/office/drawing/2014/main" id="{9CFD1DDD-6D34-4ACC-9CAF-D5552B29E064}"/>
              </a:ext>
            </a:extLst>
          </p:cNvPr>
          <p:cNvSpPr txBox="1"/>
          <p:nvPr/>
        </p:nvSpPr>
        <p:spPr>
          <a:xfrm>
            <a:off x="1432125" y="597262"/>
            <a:ext cx="10481907"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时光照相馆</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prstClr val="black"/>
                </a:solidFill>
                <a:latin typeface="方正清刻本悦宋简体" panose="02000000000000000000" pitchFamily="2" charset="-122"/>
                <a:ea typeface="方正清刻本悦宋简体" panose="02000000000000000000" pitchFamily="2" charset="-122"/>
              </a:rPr>
              <a:t>感受</a:t>
            </a:r>
            <a:r>
              <a:rPr kumimoji="1" lang="en-US" altLang="zh-CN" sz="3000" b="0" dirty="0">
                <a:solidFill>
                  <a:prstClr val="black"/>
                </a:solidFill>
                <a:latin typeface="方正清刻本悦宋简体" panose="02000000000000000000" pitchFamily="2" charset="-122"/>
                <a:ea typeface="方正清刻本悦宋简体" panose="02000000000000000000" pitchFamily="2" charset="-122"/>
              </a:rPr>
              <a:t>70</a:t>
            </a:r>
            <a:r>
              <a:rPr kumimoji="1" lang="zh-CN" altLang="en-US" sz="3000" b="0" dirty="0">
                <a:solidFill>
                  <a:prstClr val="black"/>
                </a:solidFill>
                <a:latin typeface="方正清刻本悦宋简体" panose="02000000000000000000" pitchFamily="2" charset="-122"/>
                <a:ea typeface="方正清刻本悦宋简体" panose="02000000000000000000" pitchFamily="2" charset="-122"/>
              </a:rPr>
              <a:t>年服饰时尚变迁，打造时光旧照</a:t>
            </a:r>
            <a:endParaRPr kumimoji="1" lang="zh-CN" altLang="en-US" sz="3000" b="0" dirty="0">
              <a:solidFill>
                <a:schemeClr val="tx1"/>
              </a:solidFill>
              <a:latin typeface="南宋书局体" charset="0"/>
              <a:ea typeface="南宋书局体" charset="0"/>
              <a:cs typeface="南宋书局体" charset="0"/>
            </a:endParaRPr>
          </a:p>
        </p:txBody>
      </p:sp>
      <p:grpSp>
        <p:nvGrpSpPr>
          <p:cNvPr id="10" name="组合 9">
            <a:extLst>
              <a:ext uri="{FF2B5EF4-FFF2-40B4-BE49-F238E27FC236}">
                <a16:creationId xmlns:a16="http://schemas.microsoft.com/office/drawing/2014/main" id="{76E6C48C-4061-4F38-9951-61C1A30056B1}"/>
              </a:ext>
            </a:extLst>
          </p:cNvPr>
          <p:cNvGrpSpPr/>
          <p:nvPr/>
        </p:nvGrpSpPr>
        <p:grpSpPr>
          <a:xfrm>
            <a:off x="226149" y="1500250"/>
            <a:ext cx="7178415" cy="2857750"/>
            <a:chOff x="-16661" y="324185"/>
            <a:chExt cx="12225322" cy="4866941"/>
          </a:xfrm>
        </p:grpSpPr>
        <p:pic>
          <p:nvPicPr>
            <p:cNvPr id="11" name="图片 10">
              <a:extLst>
                <a:ext uri="{FF2B5EF4-FFF2-40B4-BE49-F238E27FC236}">
                  <a16:creationId xmlns:a16="http://schemas.microsoft.com/office/drawing/2014/main" id="{57010407-22C1-4528-A4B0-414B756E4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24185"/>
              <a:ext cx="6343650" cy="4866941"/>
            </a:xfrm>
            <a:prstGeom prst="rect">
              <a:avLst/>
            </a:prstGeom>
          </p:spPr>
        </p:pic>
        <p:pic>
          <p:nvPicPr>
            <p:cNvPr id="12" name="图片 11">
              <a:extLst>
                <a:ext uri="{FF2B5EF4-FFF2-40B4-BE49-F238E27FC236}">
                  <a16:creationId xmlns:a16="http://schemas.microsoft.com/office/drawing/2014/main" id="{5142B1D3-C34F-4A2A-B752-BD11F01B4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1" y="324185"/>
              <a:ext cx="2893211" cy="4866940"/>
            </a:xfrm>
            <a:prstGeom prst="rect">
              <a:avLst/>
            </a:prstGeom>
          </p:spPr>
        </p:pic>
        <p:pic>
          <p:nvPicPr>
            <p:cNvPr id="13" name="图片 12">
              <a:extLst>
                <a:ext uri="{FF2B5EF4-FFF2-40B4-BE49-F238E27FC236}">
                  <a16:creationId xmlns:a16="http://schemas.microsoft.com/office/drawing/2014/main" id="{D1F2C0EA-EDB8-4036-9C44-46B9B7D1F877}"/>
                </a:ext>
              </a:extLst>
            </p:cNvPr>
            <p:cNvPicPr>
              <a:picLocks noChangeAspect="1"/>
            </p:cNvPicPr>
            <p:nvPr/>
          </p:nvPicPr>
          <p:blipFill>
            <a:blip r:embed="rId4"/>
            <a:stretch>
              <a:fillRect/>
            </a:stretch>
          </p:blipFill>
          <p:spPr>
            <a:xfrm>
              <a:off x="10534650" y="3011902"/>
              <a:ext cx="1657350" cy="2179223"/>
            </a:xfrm>
            <a:prstGeom prst="rect">
              <a:avLst/>
            </a:prstGeom>
          </p:spPr>
        </p:pic>
        <p:pic>
          <p:nvPicPr>
            <p:cNvPr id="14" name="图片 13">
              <a:extLst>
                <a:ext uri="{FF2B5EF4-FFF2-40B4-BE49-F238E27FC236}">
                  <a16:creationId xmlns:a16="http://schemas.microsoft.com/office/drawing/2014/main" id="{A46AB805-BF5F-47E6-9B4B-3EA8093083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6850" y="3011902"/>
              <a:ext cx="1447800" cy="2179223"/>
            </a:xfrm>
            <a:prstGeom prst="rect">
              <a:avLst/>
            </a:prstGeom>
          </p:spPr>
        </p:pic>
        <p:pic>
          <p:nvPicPr>
            <p:cNvPr id="15" name="图片 14">
              <a:extLst>
                <a:ext uri="{FF2B5EF4-FFF2-40B4-BE49-F238E27FC236}">
                  <a16:creationId xmlns:a16="http://schemas.microsoft.com/office/drawing/2014/main" id="{B7668C6D-D5E8-4959-BF8B-134626426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6850" y="349833"/>
              <a:ext cx="3121811" cy="2662069"/>
            </a:xfrm>
            <a:prstGeom prst="rect">
              <a:avLst/>
            </a:prstGeom>
          </p:spPr>
        </p:pic>
      </p:grpSp>
      <p:sp>
        <p:nvSpPr>
          <p:cNvPr id="16" name="矩形 15">
            <a:extLst>
              <a:ext uri="{FF2B5EF4-FFF2-40B4-BE49-F238E27FC236}">
                <a16:creationId xmlns:a16="http://schemas.microsoft.com/office/drawing/2014/main" id="{4481C2DD-E47D-46D8-8153-B5BF47CDEBDB}"/>
              </a:ext>
            </a:extLst>
          </p:cNvPr>
          <p:cNvSpPr/>
          <p:nvPr/>
        </p:nvSpPr>
        <p:spPr>
          <a:xfrm>
            <a:off x="911325" y="4740807"/>
            <a:ext cx="9732856" cy="179119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时光照相馆以实景展陈</a:t>
            </a:r>
            <a:r>
              <a:rPr kumimoji="0" lang="en-US" altLang="zh-CN"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场景绘画的方式综合展示年代出行方式与年代服饰的变迁</a:t>
            </a:r>
            <a:endParaRPr kumimoji="0" lang="en-US" altLang="zh-CN"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游客自行选择不同的年代服饰，拍摄对应的时光旧照</a:t>
            </a:r>
            <a:endParaRPr kumimoji="0" lang="en-US" altLang="zh-CN"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a:p>
            <a:pPr algn="ctr">
              <a:lnSpc>
                <a:spcPct val="150000"/>
              </a:lnSpc>
            </a:pPr>
            <a:r>
              <a:rPr lang="en-US" altLang="zh-CN" sz="2000" u="sng" dirty="0">
                <a:solidFill>
                  <a:srgbClr val="C10001"/>
                </a:solidFill>
                <a:latin typeface="南宋书局体" charset="0"/>
                <a:ea typeface="南宋书局体" charset="0"/>
              </a:rPr>
              <a:t>【</a:t>
            </a:r>
            <a:r>
              <a:rPr lang="zh-CN" altLang="en-US" sz="2000" u="sng" dirty="0">
                <a:solidFill>
                  <a:srgbClr val="C10001"/>
                </a:solidFill>
                <a:latin typeface="南宋书局体" charset="0"/>
                <a:ea typeface="南宋书局体" charset="0"/>
              </a:rPr>
              <a:t>内容策划</a:t>
            </a:r>
            <a:r>
              <a:rPr lang="en-US" altLang="zh-CN" sz="2000" u="sng" dirty="0">
                <a:solidFill>
                  <a:srgbClr val="C10001"/>
                </a:solidFill>
                <a:latin typeface="南宋书局体" charset="0"/>
                <a:ea typeface="南宋书局体" charset="0"/>
              </a:rPr>
              <a:t>】</a:t>
            </a:r>
            <a:r>
              <a:rPr lang="zh-CN" altLang="en-US" sz="2000" u="sng" dirty="0">
                <a:solidFill>
                  <a:srgbClr val="C10001"/>
                </a:solidFill>
                <a:latin typeface="南宋书局体" charset="0"/>
                <a:ea typeface="南宋书局体" charset="0"/>
              </a:rPr>
              <a:t>提供品牌元素定制手举牌供访客使用，转发电子照片于朋友圈，积攒</a:t>
            </a:r>
            <a:r>
              <a:rPr lang="en-US" altLang="zh-CN" sz="2000" u="sng" dirty="0">
                <a:solidFill>
                  <a:srgbClr val="C10001"/>
                </a:solidFill>
                <a:latin typeface="南宋书局体" charset="0"/>
                <a:ea typeface="南宋书局体" charset="0"/>
              </a:rPr>
              <a:t>70</a:t>
            </a:r>
            <a:r>
              <a:rPr lang="zh-CN" altLang="en-US" sz="2000" u="sng" dirty="0">
                <a:solidFill>
                  <a:srgbClr val="C10001"/>
                </a:solidFill>
                <a:latin typeface="南宋书局体" charset="0"/>
                <a:ea typeface="南宋书局体" charset="0"/>
              </a:rPr>
              <a:t>个可领取伽蓝集团定制精美礼盒</a:t>
            </a:r>
            <a:endParaRPr lang="en-US" altLang="zh-CN" sz="2000" u="sng" dirty="0">
              <a:solidFill>
                <a:srgbClr val="C10001"/>
              </a:solidFill>
              <a:latin typeface="南宋书局体" charset="0"/>
              <a:ea typeface="南宋书局体" charset="0"/>
            </a:endParaRPr>
          </a:p>
        </p:txBody>
      </p:sp>
      <p:pic>
        <p:nvPicPr>
          <p:cNvPr id="17" name="图片 16">
            <a:extLst>
              <a:ext uri="{FF2B5EF4-FFF2-40B4-BE49-F238E27FC236}">
                <a16:creationId xmlns:a16="http://schemas.microsoft.com/office/drawing/2014/main" id="{7C2A68B8-3152-40FD-B54B-8976BDBCF4F1}"/>
              </a:ext>
            </a:extLst>
          </p:cNvPr>
          <p:cNvPicPr>
            <a:picLocks noChangeAspect="1"/>
          </p:cNvPicPr>
          <p:nvPr/>
        </p:nvPicPr>
        <p:blipFill>
          <a:blip r:embed="rId7"/>
          <a:stretch>
            <a:fillRect/>
          </a:stretch>
        </p:blipFill>
        <p:spPr>
          <a:xfrm>
            <a:off x="7404564" y="1500249"/>
            <a:ext cx="1887066" cy="2857749"/>
          </a:xfrm>
          <a:prstGeom prst="rect">
            <a:avLst/>
          </a:prstGeom>
        </p:spPr>
      </p:pic>
      <p:pic>
        <p:nvPicPr>
          <p:cNvPr id="18" name="图片 17">
            <a:extLst>
              <a:ext uri="{FF2B5EF4-FFF2-40B4-BE49-F238E27FC236}">
                <a16:creationId xmlns:a16="http://schemas.microsoft.com/office/drawing/2014/main" id="{5FD0F4FF-3D7F-4DA3-8CB0-C4E8E9E944F8}"/>
              </a:ext>
            </a:extLst>
          </p:cNvPr>
          <p:cNvPicPr>
            <a:picLocks noChangeAspect="1"/>
          </p:cNvPicPr>
          <p:nvPr/>
        </p:nvPicPr>
        <p:blipFill rotWithShape="1">
          <a:blip r:embed="rId8"/>
          <a:srcRect l="11659" r="11727"/>
          <a:stretch/>
        </p:blipFill>
        <p:spPr>
          <a:xfrm>
            <a:off x="9291630" y="1500248"/>
            <a:ext cx="2705101" cy="2857749"/>
          </a:xfrm>
          <a:prstGeom prst="rect">
            <a:avLst/>
          </a:prstGeom>
        </p:spPr>
      </p:pic>
    </p:spTree>
    <p:extLst>
      <p:ext uri="{BB962C8B-B14F-4D97-AF65-F5344CB8AC3E}">
        <p14:creationId xmlns:p14="http://schemas.microsoft.com/office/powerpoint/2010/main" val="1909066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3">
            <a:extLst>
              <a:ext uri="{FF2B5EF4-FFF2-40B4-BE49-F238E27FC236}">
                <a16:creationId xmlns:a16="http://schemas.microsoft.com/office/drawing/2014/main" id="{A53960AB-2776-4920-8351-95814A108B8A}"/>
              </a:ext>
            </a:extLst>
          </p:cNvPr>
          <p:cNvSpPr txBox="1"/>
          <p:nvPr/>
        </p:nvSpPr>
        <p:spPr>
          <a:xfrm>
            <a:off x="1450471" y="546616"/>
            <a:ext cx="10495557"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南宋书局体" charset="0"/>
                <a:ea typeface="南宋书局体" charset="0"/>
                <a:cs typeface="南宋书局体" charset="0"/>
              </a:rPr>
              <a:t>场馆展示权益：近距离触达游客 全方位提升品牌合作效果</a:t>
            </a:r>
          </a:p>
        </p:txBody>
      </p:sp>
      <p:sp>
        <p:nvSpPr>
          <p:cNvPr id="10" name="AutoShape 2" descr="http://img2.imgtn.bdimg.com/it/u=3620850841,1082661131&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南宋书局体" charset="0"/>
              <a:ea typeface="南宋书局体" charset="0"/>
              <a:cs typeface="南宋书局体" charset="0"/>
            </a:endParaRPr>
          </a:p>
        </p:txBody>
      </p:sp>
      <p:sp>
        <p:nvSpPr>
          <p:cNvPr id="11" name="AutoShape 7" descr="http://img0.imgtn.bdimg.com/it/u=17110128,1144244340&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南宋书局体" charset="0"/>
              <a:ea typeface="南宋书局体" charset="0"/>
              <a:cs typeface="南宋书局体" charset="0"/>
            </a:endParaRPr>
          </a:p>
        </p:txBody>
      </p:sp>
      <p:sp>
        <p:nvSpPr>
          <p:cNvPr id="9" name="AutoShape 2" descr="http://img.mp.itc.cn/q_70,c_zoom,w_640/upload/20160909/d00a091c14e747e8b9bd6ab75d54edcd_th.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南宋书局体" charset="0"/>
              <a:ea typeface="南宋书局体" charset="0"/>
              <a:cs typeface="南宋书局体" charset="0"/>
            </a:endParaRPr>
          </a:p>
        </p:txBody>
      </p:sp>
      <p:grpSp>
        <p:nvGrpSpPr>
          <p:cNvPr id="2" name="组合 1">
            <a:extLst>
              <a:ext uri="{FF2B5EF4-FFF2-40B4-BE49-F238E27FC236}">
                <a16:creationId xmlns:a16="http://schemas.microsoft.com/office/drawing/2014/main" id="{4571B554-1893-4892-9561-7DE9697506BF}"/>
              </a:ext>
            </a:extLst>
          </p:cNvPr>
          <p:cNvGrpSpPr/>
          <p:nvPr/>
        </p:nvGrpSpPr>
        <p:grpSpPr>
          <a:xfrm>
            <a:off x="572669" y="1812756"/>
            <a:ext cx="10881393" cy="3812841"/>
            <a:chOff x="216318" y="1888490"/>
            <a:chExt cx="11463824" cy="3929614"/>
          </a:xfrm>
        </p:grpSpPr>
        <p:sp>
          <p:nvSpPr>
            <p:cNvPr id="43" name="矩形 42"/>
            <p:cNvSpPr/>
            <p:nvPr/>
          </p:nvSpPr>
          <p:spPr>
            <a:xfrm>
              <a:off x="3557162" y="5201428"/>
              <a:ext cx="292962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南宋书局体" charset="0"/>
                  <a:ea typeface="南宋书局体" charset="0"/>
                  <a:cs typeface="南宋书局体" charset="0"/>
                </a:rPr>
                <a:t>2. </a:t>
              </a:r>
              <a:r>
                <a:rPr lang="zh-CN" altLang="en-US" sz="1600" dirty="0">
                  <a:solidFill>
                    <a:schemeClr val="tx1"/>
                  </a:solidFill>
                  <a:latin typeface="南宋书局体" charset="0"/>
                  <a:ea typeface="南宋书局体" charset="0"/>
                  <a:cs typeface="南宋书局体" charset="0"/>
                </a:rPr>
                <a:t>线下鸣谢墙品牌露出</a:t>
              </a:r>
              <a:endParaRPr lang="en-US" altLang="zh-CN" sz="1600" dirty="0">
                <a:solidFill>
                  <a:schemeClr val="tx1"/>
                </a:solidFill>
                <a:latin typeface="南宋书局体" charset="0"/>
                <a:ea typeface="南宋书局体" charset="0"/>
                <a:cs typeface="南宋书局体" charset="0"/>
              </a:endParaRPr>
            </a:p>
          </p:txBody>
        </p:sp>
        <p:grpSp>
          <p:nvGrpSpPr>
            <p:cNvPr id="14" name="组合 13"/>
            <p:cNvGrpSpPr/>
            <p:nvPr/>
          </p:nvGrpSpPr>
          <p:grpSpPr>
            <a:xfrm>
              <a:off x="3066217" y="1888490"/>
              <a:ext cx="8613925" cy="3235289"/>
              <a:chOff x="1197995" y="1790389"/>
              <a:chExt cx="7334042" cy="2754582"/>
            </a:xfrm>
          </p:grpSpPr>
          <p:pic>
            <p:nvPicPr>
              <p:cNvPr id="41" name="图片 4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7995" y="1790389"/>
                <a:ext cx="3002429" cy="2754582"/>
              </a:xfrm>
              <a:prstGeom prst="rect">
                <a:avLst/>
              </a:prstGeom>
            </p:spPr>
          </p:pic>
          <p:sp>
            <p:nvSpPr>
              <p:cNvPr id="42" name="矩形 41"/>
              <p:cNvSpPr/>
              <p:nvPr/>
            </p:nvSpPr>
            <p:spPr>
              <a:xfrm>
                <a:off x="2309230" y="3776965"/>
                <a:ext cx="1634359" cy="3310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南宋书局体" charset="0"/>
                    <a:ea typeface="南宋书局体" charset="0"/>
                    <a:cs typeface="南宋书局体" charset="0"/>
                    <a:sym typeface="+mn-lt"/>
                  </a:rPr>
                  <a:t>品牌鸣谢区</a:t>
                </a:r>
              </a:p>
            </p:txBody>
          </p:sp>
          <p:pic>
            <p:nvPicPr>
              <p:cNvPr id="44" name="Picture 6" descr="https://timgsa.baidu.com/timg?image&amp;quality=80&amp;size=b9999_10000&amp;sec=1554381183619&amp;di=ddf291c4ad43f92bcae0cd1677e45444&amp;imgtype=0&amp;src=http%3A%2F%2Fimg.zcool.cn%2Fcommunity%2F0129c35a041b03a801204a0ee3bdf6.jpg%401280w_1l_2o_100sh.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290376" y="1790389"/>
                <a:ext cx="4241661" cy="2754582"/>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矩形 44"/>
            <p:cNvSpPr/>
            <p:nvPr/>
          </p:nvSpPr>
          <p:spPr>
            <a:xfrm>
              <a:off x="6698250" y="5201428"/>
              <a:ext cx="4981881" cy="616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南宋书局体" charset="0"/>
                  <a:ea typeface="南宋书局体" charset="0"/>
                  <a:cs typeface="南宋书局体" charset="0"/>
                </a:rPr>
                <a:t>3. </a:t>
              </a:r>
              <a:r>
                <a:rPr lang="zh-CN" altLang="en-US" sz="1600" dirty="0">
                  <a:solidFill>
                    <a:schemeClr val="tx1"/>
                  </a:solidFill>
                  <a:latin typeface="南宋书局体" charset="0"/>
                  <a:ea typeface="南宋书局体" charset="0"/>
                  <a:cs typeface="南宋书局体" charset="0"/>
                </a:rPr>
                <a:t>场馆内宣传物料植入</a:t>
              </a:r>
              <a:endParaRPr lang="en-US" altLang="zh-CN" sz="1600" dirty="0">
                <a:solidFill>
                  <a:schemeClr val="tx1"/>
                </a:solidFill>
                <a:latin typeface="南宋书局体" charset="0"/>
                <a:ea typeface="南宋书局体" charset="0"/>
                <a:cs typeface="南宋书局体" charset="0"/>
              </a:endParaRPr>
            </a:p>
            <a:p>
              <a:pPr algn="ctr"/>
              <a:r>
                <a:rPr lang="zh-CN" altLang="en-US" sz="1600" dirty="0">
                  <a:solidFill>
                    <a:schemeClr val="tx1"/>
                  </a:solidFill>
                  <a:latin typeface="南宋书局体" charset="0"/>
                  <a:ea typeface="南宋书局体" charset="0"/>
                  <a:cs typeface="南宋书局体" charset="0"/>
                </a:rPr>
                <a:t>（包括但不限于导览手册、门票、室内外宣传屏等）</a:t>
              </a:r>
              <a:endParaRPr lang="en-US" altLang="zh-CN" sz="1600" dirty="0">
                <a:solidFill>
                  <a:schemeClr val="tx1"/>
                </a:solidFill>
                <a:latin typeface="南宋书局体" charset="0"/>
                <a:ea typeface="南宋书局体" charset="0"/>
                <a:cs typeface="南宋书局体" charset="0"/>
              </a:endParaRPr>
            </a:p>
          </p:txBody>
        </p:sp>
        <p:sp>
          <p:nvSpPr>
            <p:cNvPr id="16" name="矩形 15"/>
            <p:cNvSpPr/>
            <p:nvPr/>
          </p:nvSpPr>
          <p:spPr>
            <a:xfrm>
              <a:off x="431985" y="1888490"/>
              <a:ext cx="2498287" cy="3235289"/>
            </a:xfrm>
            <a:prstGeom prst="rect">
              <a:avLst/>
            </a:prstGeom>
            <a:noFill/>
            <a:ln w="6350">
              <a:solidFill>
                <a:schemeClr val="bg1">
                  <a:lumMod val="9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46" name="矩形 45"/>
            <p:cNvSpPr/>
            <p:nvPr/>
          </p:nvSpPr>
          <p:spPr>
            <a:xfrm>
              <a:off x="584384" y="2404715"/>
              <a:ext cx="2193487" cy="2228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zh-CN" altLang="en-US" sz="1600" dirty="0">
                  <a:solidFill>
                    <a:schemeClr val="tx1"/>
                  </a:solidFill>
                  <a:latin typeface="南宋书局体" charset="0"/>
                  <a:ea typeface="南宋书局体" charset="0"/>
                  <a:cs typeface="南宋书局体" charset="0"/>
                </a:rPr>
                <a:t>人民日报新媒体</a:t>
              </a:r>
              <a:endParaRPr lang="en-US" altLang="zh-CN" sz="1600" dirty="0">
                <a:solidFill>
                  <a:schemeClr val="tx1"/>
                </a:solidFill>
                <a:latin typeface="南宋书局体" charset="0"/>
                <a:ea typeface="南宋书局体" charset="0"/>
                <a:cs typeface="南宋书局体" charset="0"/>
              </a:endParaRPr>
            </a:p>
            <a:p>
              <a:pPr algn="ctr">
                <a:lnSpc>
                  <a:spcPct val="150000"/>
                </a:lnSpc>
              </a:pPr>
              <a:r>
                <a:rPr lang="zh-CN" altLang="en-US" sz="1600" dirty="0">
                  <a:solidFill>
                    <a:schemeClr val="tx1"/>
                  </a:solidFill>
                  <a:latin typeface="南宋书局体" charset="0"/>
                  <a:ea typeface="南宋书局体" charset="0"/>
                  <a:cs typeface="南宋书局体" charset="0"/>
                </a:rPr>
                <a:t>「</a:t>
              </a:r>
              <a:r>
                <a:rPr kumimoji="1" lang="zh-CN" altLang="en-US" sz="1600" dirty="0">
                  <a:solidFill>
                    <a:schemeClr val="tx1"/>
                  </a:solidFill>
                  <a:latin typeface="南宋书局体" charset="0"/>
                  <a:ea typeface="南宋书局体" charset="0"/>
                  <a:cs typeface="南宋书局体" charset="0"/>
                </a:rPr>
                <a:t>时光</a:t>
              </a:r>
              <a:r>
                <a:rPr kumimoji="1" lang="en-US" altLang="zh-CN" sz="1600" dirty="0">
                  <a:solidFill>
                    <a:schemeClr val="tx1"/>
                  </a:solidFill>
                  <a:latin typeface="南宋书局体" charset="0"/>
                  <a:ea typeface="南宋书局体" charset="0"/>
                  <a:cs typeface="南宋书局体" charset="0"/>
                </a:rPr>
                <a:t>·</a:t>
              </a:r>
              <a:r>
                <a:rPr kumimoji="1" lang="zh-CN" altLang="en-US" sz="1600" dirty="0">
                  <a:solidFill>
                    <a:schemeClr val="tx1"/>
                  </a:solidFill>
                  <a:latin typeface="南宋书局体" charset="0"/>
                  <a:ea typeface="南宋书局体" charset="0"/>
                  <a:cs typeface="南宋书局体" charset="0"/>
                </a:rPr>
                <a:t>博物馆」</a:t>
              </a:r>
              <a:endParaRPr kumimoji="1" lang="en-US" altLang="zh-CN" sz="1600" dirty="0">
                <a:solidFill>
                  <a:schemeClr val="tx1"/>
                </a:solidFill>
                <a:latin typeface="南宋书局体" charset="0"/>
                <a:ea typeface="南宋书局体" charset="0"/>
                <a:cs typeface="南宋书局体" charset="0"/>
              </a:endParaRPr>
            </a:p>
            <a:p>
              <a:pPr algn="ctr">
                <a:lnSpc>
                  <a:spcPct val="150000"/>
                </a:lnSpc>
              </a:pPr>
              <a:r>
                <a:rPr lang="zh-CN" altLang="en-US" sz="2800" b="1" dirty="0">
                  <a:solidFill>
                    <a:srgbClr val="C10001"/>
                  </a:solidFill>
                  <a:latin typeface="南宋书局体" charset="0"/>
                  <a:ea typeface="南宋书局体" charset="0"/>
                  <a:cs typeface="南宋书局体" charset="0"/>
                </a:rPr>
                <a:t>“时光伙伴”称号</a:t>
              </a:r>
              <a:endParaRPr lang="en-US" altLang="zh-CN" sz="2800" b="1" dirty="0">
                <a:solidFill>
                  <a:srgbClr val="C10001"/>
                </a:solidFill>
                <a:latin typeface="南宋书局体" charset="0"/>
                <a:ea typeface="南宋书局体" charset="0"/>
                <a:cs typeface="南宋书局体" charset="0"/>
              </a:endParaRPr>
            </a:p>
          </p:txBody>
        </p:sp>
        <p:sp>
          <p:nvSpPr>
            <p:cNvPr id="47" name="矩形 46"/>
            <p:cNvSpPr/>
            <p:nvPr/>
          </p:nvSpPr>
          <p:spPr>
            <a:xfrm>
              <a:off x="216318" y="5201428"/>
              <a:ext cx="292962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南宋书局体" charset="0"/>
                  <a:ea typeface="南宋书局体" charset="0"/>
                  <a:cs typeface="南宋书局体" charset="0"/>
                </a:rPr>
                <a:t>1. </a:t>
              </a:r>
              <a:r>
                <a:rPr lang="zh-CN" altLang="en-US" sz="1600" dirty="0">
                  <a:solidFill>
                    <a:schemeClr val="tx1"/>
                  </a:solidFill>
                  <a:latin typeface="南宋书局体" charset="0"/>
                  <a:ea typeface="南宋书局体" charset="0"/>
                  <a:cs typeface="南宋书局体" charset="0"/>
                </a:rPr>
                <a:t>“时光伙伴”称号</a:t>
              </a:r>
              <a:endParaRPr lang="en-US" altLang="zh-CN" sz="1600" dirty="0">
                <a:solidFill>
                  <a:schemeClr val="tx1"/>
                </a:solidFill>
                <a:latin typeface="南宋书局体" charset="0"/>
                <a:ea typeface="南宋书局体" charset="0"/>
                <a:cs typeface="南宋书局体" charset="0"/>
              </a:endParaRPr>
            </a:p>
          </p:txBody>
        </p:sp>
      </p:grpSp>
      <p:sp>
        <p:nvSpPr>
          <p:cNvPr id="19" name="矩形 18">
            <a:extLst>
              <a:ext uri="{FF2B5EF4-FFF2-40B4-BE49-F238E27FC236}">
                <a16:creationId xmlns:a16="http://schemas.microsoft.com/office/drawing/2014/main" id="{1B3EBCD4-D790-49F3-88ED-1600E857EDB2}"/>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0" name="矩形 19">
            <a:extLst>
              <a:ext uri="{FF2B5EF4-FFF2-40B4-BE49-F238E27FC236}">
                <a16:creationId xmlns:a16="http://schemas.microsoft.com/office/drawing/2014/main" id="{4971FBCA-ED65-4381-98FF-A63897BC3681}"/>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Tree>
    <p:extLst>
      <p:ext uri="{BB962C8B-B14F-4D97-AF65-F5344CB8AC3E}">
        <p14:creationId xmlns:p14="http://schemas.microsoft.com/office/powerpoint/2010/main" val="247121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18">
            <a:extLst>
              <a:ext uri="{FF2B5EF4-FFF2-40B4-BE49-F238E27FC236}">
                <a16:creationId xmlns:a16="http://schemas.microsoft.com/office/drawing/2014/main" id="{7EA36BE1-0042-427E-8990-B2071A8D2AD5}"/>
              </a:ext>
            </a:extLst>
          </p:cNvPr>
          <p:cNvGrpSpPr/>
          <p:nvPr/>
        </p:nvGrpSpPr>
        <p:grpSpPr>
          <a:xfrm>
            <a:off x="0" y="-610018"/>
            <a:ext cx="2178365" cy="504000"/>
            <a:chOff x="1391478" y="1934817"/>
            <a:chExt cx="2178365" cy="504000"/>
          </a:xfrm>
        </p:grpSpPr>
        <p:sp>
          <p:nvSpPr>
            <p:cNvPr id="7" name="矩形 6">
              <a:extLst>
                <a:ext uri="{FF2B5EF4-FFF2-40B4-BE49-F238E27FC236}">
                  <a16:creationId xmlns:a16="http://schemas.microsoft.com/office/drawing/2014/main" id="{169863AF-176C-452E-8F17-90F8C43D378C}"/>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579954-53A3-4C8C-B2CC-8199E17FB0F6}"/>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3F12FF8-DD95-4C71-AABF-79F2EE99B3FA}"/>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C99B07B-9C11-40C9-9968-2D71705907CC}"/>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a:extLst>
              <a:ext uri="{FF2B5EF4-FFF2-40B4-BE49-F238E27FC236}">
                <a16:creationId xmlns:a16="http://schemas.microsoft.com/office/drawing/2014/main" id="{257ACE8D-6FD6-4FB7-BBB9-B957F4406D96}"/>
              </a:ext>
            </a:extLst>
          </p:cNvPr>
          <p:cNvSpPr/>
          <p:nvPr/>
        </p:nvSpPr>
        <p:spPr>
          <a:xfrm>
            <a:off x="731009" y="2387766"/>
            <a:ext cx="10765666" cy="208246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V 形 29">
            <a:extLst>
              <a:ext uri="{FF2B5EF4-FFF2-40B4-BE49-F238E27FC236}">
                <a16:creationId xmlns:a16="http://schemas.microsoft.com/office/drawing/2014/main" id="{6F75BB3B-5046-44A2-9467-57060DBE3087}"/>
              </a:ext>
            </a:extLst>
          </p:cNvPr>
          <p:cNvSpPr/>
          <p:nvPr/>
        </p:nvSpPr>
        <p:spPr>
          <a:xfrm>
            <a:off x="1195889" y="2387766"/>
            <a:ext cx="2800377" cy="2082468"/>
          </a:xfrm>
          <a:prstGeom prst="chevron">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V 形 31">
            <a:extLst>
              <a:ext uri="{FF2B5EF4-FFF2-40B4-BE49-F238E27FC236}">
                <a16:creationId xmlns:a16="http://schemas.microsoft.com/office/drawing/2014/main" id="{445CE967-F574-4EBF-AA56-90311FD90179}"/>
              </a:ext>
            </a:extLst>
          </p:cNvPr>
          <p:cNvSpPr/>
          <p:nvPr/>
        </p:nvSpPr>
        <p:spPr>
          <a:xfrm>
            <a:off x="3262732" y="2387766"/>
            <a:ext cx="1402847" cy="2082468"/>
          </a:xfrm>
          <a:prstGeom prst="chevron">
            <a:avLst>
              <a:gd name="adj" fmla="val 73291"/>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3" name="文本框 32">
            <a:extLst>
              <a:ext uri="{FF2B5EF4-FFF2-40B4-BE49-F238E27FC236}">
                <a16:creationId xmlns:a16="http://schemas.microsoft.com/office/drawing/2014/main" id="{636C133F-8C75-46A4-8519-02680CEED12F}"/>
              </a:ext>
            </a:extLst>
          </p:cNvPr>
          <p:cNvSpPr txBox="1"/>
          <p:nvPr/>
        </p:nvSpPr>
        <p:spPr>
          <a:xfrm>
            <a:off x="2223163" y="2850441"/>
            <a:ext cx="1235792" cy="1200329"/>
          </a:xfrm>
          <a:prstGeom prst="rect">
            <a:avLst/>
          </a:prstGeom>
          <a:noFill/>
        </p:spPr>
        <p:txBody>
          <a:bodyPr wrap="square" rtlCol="0">
            <a:spAutoFit/>
          </a:bodyPr>
          <a:lstStyle/>
          <a:p>
            <a:r>
              <a:rPr lang="zh-CN" altLang="en-US" sz="3600" b="1" dirty="0">
                <a:solidFill>
                  <a:schemeClr val="bg1"/>
                </a:solidFill>
                <a:latin typeface="南宋书局体" panose="02000000000000000000" pitchFamily="2" charset="-122"/>
                <a:ea typeface="南宋书局体" panose="02000000000000000000" pitchFamily="2" charset="-122"/>
              </a:rPr>
              <a:t>线上</a:t>
            </a:r>
            <a:endParaRPr lang="en-US" altLang="zh-CN" sz="3600" b="1" dirty="0">
              <a:solidFill>
                <a:schemeClr val="bg1"/>
              </a:solidFill>
              <a:latin typeface="南宋书局体" panose="02000000000000000000" pitchFamily="2" charset="-122"/>
              <a:ea typeface="南宋书局体" panose="02000000000000000000" pitchFamily="2" charset="-122"/>
            </a:endParaRPr>
          </a:p>
          <a:p>
            <a:r>
              <a:rPr lang="zh-CN" altLang="en-US" sz="3600" b="1" dirty="0">
                <a:solidFill>
                  <a:schemeClr val="bg1"/>
                </a:solidFill>
                <a:latin typeface="南宋书局体" panose="02000000000000000000" pitchFamily="2" charset="-122"/>
                <a:ea typeface="南宋书局体" panose="02000000000000000000" pitchFamily="2" charset="-122"/>
              </a:rPr>
              <a:t>传播</a:t>
            </a:r>
            <a:endParaRPr lang="en-US" altLang="zh-CN" sz="3600" b="1" dirty="0">
              <a:solidFill>
                <a:schemeClr val="bg1"/>
              </a:solidFill>
              <a:latin typeface="南宋书局体" panose="02000000000000000000" pitchFamily="2" charset="-122"/>
              <a:ea typeface="南宋书局体" panose="02000000000000000000" pitchFamily="2" charset="-122"/>
            </a:endParaRPr>
          </a:p>
        </p:txBody>
      </p:sp>
      <p:sp>
        <p:nvSpPr>
          <p:cNvPr id="34" name="文本框 33">
            <a:extLst>
              <a:ext uri="{FF2B5EF4-FFF2-40B4-BE49-F238E27FC236}">
                <a16:creationId xmlns:a16="http://schemas.microsoft.com/office/drawing/2014/main" id="{5033D2DA-C869-472A-9394-4217610EEBFC}"/>
              </a:ext>
            </a:extLst>
          </p:cNvPr>
          <p:cNvSpPr txBox="1"/>
          <p:nvPr/>
        </p:nvSpPr>
        <p:spPr>
          <a:xfrm>
            <a:off x="4604313" y="3078738"/>
            <a:ext cx="7587687" cy="1271951"/>
          </a:xfrm>
          <a:prstGeom prst="rect">
            <a:avLst/>
          </a:prstGeom>
          <a:noFill/>
        </p:spPr>
        <p:txBody>
          <a:bodyPr wrap="square" rtlCol="0">
            <a:spAutoFit/>
          </a:bodyPr>
          <a:lstStyle/>
          <a:p>
            <a:pPr>
              <a:lnSpc>
                <a:spcPct val="150000"/>
              </a:lnSpc>
            </a:pP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预热期传播 </a:t>
            </a: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爆发期传播  </a:t>
            </a: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持续期传播</a:t>
            </a:r>
          </a:p>
          <a:p>
            <a:pPr>
              <a:lnSpc>
                <a:spcPct val="150000"/>
              </a:lnSpc>
            </a:pPr>
            <a:endParaRPr lang="zh-CN" altLang="en-US" sz="2600" dirty="0">
              <a:latin typeface="南宋书局体" panose="02000000000000000000" pitchFamily="2" charset="-122"/>
              <a:ea typeface="南宋书局体" panose="02000000000000000000" pitchFamily="2" charset="-122"/>
            </a:endParaRPr>
          </a:p>
        </p:txBody>
      </p:sp>
    </p:spTree>
    <p:extLst>
      <p:ext uri="{BB962C8B-B14F-4D97-AF65-F5344CB8AC3E}">
        <p14:creationId xmlns:p14="http://schemas.microsoft.com/office/powerpoint/2010/main" val="3329967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654ECEB-7101-4BA7-BDCD-C2F2C99C6DDC}"/>
              </a:ext>
            </a:extLst>
          </p:cNvPr>
          <p:cNvSpPr/>
          <p:nvPr/>
        </p:nvSpPr>
        <p:spPr>
          <a:xfrm>
            <a:off x="731009" y="2387766"/>
            <a:ext cx="10765666" cy="208246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8" name="箭头: V 形 7">
            <a:extLst>
              <a:ext uri="{FF2B5EF4-FFF2-40B4-BE49-F238E27FC236}">
                <a16:creationId xmlns:a16="http://schemas.microsoft.com/office/drawing/2014/main" id="{D3138D2F-7B00-46F5-8D2C-E4CEF23779D0}"/>
              </a:ext>
            </a:extLst>
          </p:cNvPr>
          <p:cNvSpPr/>
          <p:nvPr/>
        </p:nvSpPr>
        <p:spPr>
          <a:xfrm>
            <a:off x="1195889" y="2387766"/>
            <a:ext cx="2800377" cy="2082468"/>
          </a:xfrm>
          <a:prstGeom prst="chevron">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南宋书局体" charset="0"/>
              <a:ea typeface="南宋书局体" charset="0"/>
              <a:cs typeface="南宋书局体" charset="0"/>
            </a:endParaRPr>
          </a:p>
        </p:txBody>
      </p:sp>
      <p:sp>
        <p:nvSpPr>
          <p:cNvPr id="9" name="箭头: V 形 8">
            <a:extLst>
              <a:ext uri="{FF2B5EF4-FFF2-40B4-BE49-F238E27FC236}">
                <a16:creationId xmlns:a16="http://schemas.microsoft.com/office/drawing/2014/main" id="{8F575D3A-CFD3-4FD6-ABDA-202D2FEC9873}"/>
              </a:ext>
            </a:extLst>
          </p:cNvPr>
          <p:cNvSpPr/>
          <p:nvPr/>
        </p:nvSpPr>
        <p:spPr>
          <a:xfrm>
            <a:off x="3262732" y="2387766"/>
            <a:ext cx="1402847" cy="2082468"/>
          </a:xfrm>
          <a:prstGeom prst="chevron">
            <a:avLst>
              <a:gd name="adj" fmla="val 73291"/>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南宋书局体" charset="0"/>
              <a:ea typeface="南宋书局体" charset="0"/>
              <a:cs typeface="南宋书局体" charset="0"/>
            </a:endParaRPr>
          </a:p>
        </p:txBody>
      </p:sp>
      <p:sp>
        <p:nvSpPr>
          <p:cNvPr id="10" name="文本框 9">
            <a:extLst>
              <a:ext uri="{FF2B5EF4-FFF2-40B4-BE49-F238E27FC236}">
                <a16:creationId xmlns:a16="http://schemas.microsoft.com/office/drawing/2014/main" id="{D49601B6-AC04-4F89-B33B-7CB26EA437FD}"/>
              </a:ext>
            </a:extLst>
          </p:cNvPr>
          <p:cNvSpPr txBox="1"/>
          <p:nvPr/>
        </p:nvSpPr>
        <p:spPr>
          <a:xfrm>
            <a:off x="2223163" y="2850441"/>
            <a:ext cx="1235792" cy="1200329"/>
          </a:xfrm>
          <a:prstGeom prst="rect">
            <a:avLst/>
          </a:prstGeom>
          <a:noFill/>
        </p:spPr>
        <p:txBody>
          <a:bodyPr wrap="square" rtlCol="0">
            <a:spAutoFit/>
          </a:bodyPr>
          <a:lstStyle/>
          <a:p>
            <a:r>
              <a:rPr lang="zh-CN" altLang="en-US" sz="3600" b="1" dirty="0">
                <a:solidFill>
                  <a:schemeClr val="bg1"/>
                </a:solidFill>
                <a:latin typeface="南宋书局体" charset="0"/>
                <a:ea typeface="南宋书局体" charset="0"/>
                <a:cs typeface="南宋书局体" charset="0"/>
              </a:rPr>
              <a:t>项目</a:t>
            </a:r>
            <a:endParaRPr lang="en-US" altLang="zh-CN" sz="3600" b="1" dirty="0">
              <a:solidFill>
                <a:schemeClr val="bg1"/>
              </a:solidFill>
              <a:latin typeface="南宋书局体" charset="0"/>
              <a:ea typeface="南宋书局体" charset="0"/>
              <a:cs typeface="南宋书局体" charset="0"/>
            </a:endParaRPr>
          </a:p>
          <a:p>
            <a:r>
              <a:rPr lang="zh-CN" altLang="en-US" sz="3600" b="1" dirty="0">
                <a:solidFill>
                  <a:schemeClr val="bg1"/>
                </a:solidFill>
                <a:latin typeface="南宋书局体" charset="0"/>
                <a:ea typeface="南宋书局体" charset="0"/>
                <a:cs typeface="南宋书局体" charset="0"/>
              </a:rPr>
              <a:t>背景</a:t>
            </a:r>
          </a:p>
        </p:txBody>
      </p:sp>
      <p:sp>
        <p:nvSpPr>
          <p:cNvPr id="11" name="文本框 10">
            <a:extLst>
              <a:ext uri="{FF2B5EF4-FFF2-40B4-BE49-F238E27FC236}">
                <a16:creationId xmlns:a16="http://schemas.microsoft.com/office/drawing/2014/main" id="{FB43E589-83B4-4F92-9595-1F7ABBA22069}"/>
              </a:ext>
            </a:extLst>
          </p:cNvPr>
          <p:cNvSpPr txBox="1"/>
          <p:nvPr/>
        </p:nvSpPr>
        <p:spPr>
          <a:xfrm>
            <a:off x="4604313" y="3027939"/>
            <a:ext cx="7587687" cy="666657"/>
          </a:xfrm>
          <a:prstGeom prst="rect">
            <a:avLst/>
          </a:prstGeom>
          <a:noFill/>
        </p:spPr>
        <p:txBody>
          <a:bodyPr wrap="square" rtlCol="0">
            <a:spAutoFit/>
          </a:bodyPr>
          <a:lstStyle/>
          <a:p>
            <a:pPr>
              <a:lnSpc>
                <a:spcPct val="150000"/>
              </a:lnSpc>
            </a:pP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时光博物馆</a:t>
            </a:r>
            <a:r>
              <a:rPr lang="en-US" altLang="zh-CN" sz="2800" dirty="0">
                <a:latin typeface="南宋书局体" panose="02000000000000000000" pitchFamily="2" charset="-122"/>
                <a:ea typeface="南宋书局体" panose="02000000000000000000" pitchFamily="2" charset="-122"/>
              </a:rPr>
              <a:t>IP</a:t>
            </a:r>
            <a:r>
              <a:rPr lang="zh-CN" altLang="en-US" sz="2800" dirty="0">
                <a:latin typeface="南宋书局体" panose="02000000000000000000" pitchFamily="2" charset="-122"/>
                <a:ea typeface="南宋书局体" panose="02000000000000000000" pitchFamily="2" charset="-122"/>
              </a:rPr>
              <a:t>介绍   </a:t>
            </a: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时光博物馆</a:t>
            </a:r>
            <a:r>
              <a:rPr lang="en-US" altLang="zh-CN" sz="2800" dirty="0">
                <a:latin typeface="南宋书局体" panose="02000000000000000000" pitchFamily="2" charset="-122"/>
                <a:ea typeface="南宋书局体" panose="02000000000000000000" pitchFamily="2" charset="-122"/>
              </a:rPr>
              <a:t>2.0</a:t>
            </a:r>
            <a:r>
              <a:rPr lang="zh-CN" altLang="en-US" sz="2800" dirty="0">
                <a:latin typeface="南宋书局体" panose="02000000000000000000" pitchFamily="2" charset="-122"/>
                <a:ea typeface="南宋书局体" panose="02000000000000000000" pitchFamily="2" charset="-122"/>
              </a:rPr>
              <a:t>规划</a:t>
            </a:r>
            <a:r>
              <a:rPr lang="en-US" altLang="zh-CN" sz="2800" dirty="0">
                <a:latin typeface="南宋书局体" panose="02000000000000000000" pitchFamily="2" charset="-122"/>
                <a:ea typeface="南宋书局体" panose="02000000000000000000" pitchFamily="2" charset="-122"/>
              </a:rPr>
              <a:t>   </a:t>
            </a:r>
            <a:endParaRPr lang="zh-CN" altLang="en-US" sz="2800" dirty="0">
              <a:latin typeface="南宋书局体" panose="02000000000000000000" pitchFamily="2" charset="-122"/>
              <a:ea typeface="南宋书局体" panose="02000000000000000000" pitchFamily="2" charset="-122"/>
            </a:endParaRPr>
          </a:p>
        </p:txBody>
      </p:sp>
    </p:spTree>
    <p:extLst>
      <p:ext uri="{BB962C8B-B14F-4D97-AF65-F5344CB8AC3E}">
        <p14:creationId xmlns:p14="http://schemas.microsoft.com/office/powerpoint/2010/main" val="2620977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83776C-DC87-449A-80D3-C75C89DB7DA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1805" y="1510748"/>
            <a:ext cx="2688862" cy="4782588"/>
          </a:xfrm>
          <a:prstGeom prst="rect">
            <a:avLst/>
          </a:prstGeom>
          <a:effectLst>
            <a:outerShdw blurRad="50800" dist="38100" dir="2700000" algn="tl" rotWithShape="0">
              <a:prstClr val="black">
                <a:alpha val="40000"/>
              </a:prstClr>
            </a:outerShdw>
          </a:effectLst>
        </p:spPr>
      </p:pic>
      <p:sp>
        <p:nvSpPr>
          <p:cNvPr id="8" name="矩形 7">
            <a:extLst>
              <a:ext uri="{FF2B5EF4-FFF2-40B4-BE49-F238E27FC236}">
                <a16:creationId xmlns:a16="http://schemas.microsoft.com/office/drawing/2014/main" id="{142498B9-7757-41F0-899D-2CAE383AEA7D}"/>
              </a:ext>
            </a:extLst>
          </p:cNvPr>
          <p:cNvSpPr/>
          <p:nvPr/>
        </p:nvSpPr>
        <p:spPr>
          <a:xfrm>
            <a:off x="3755248" y="1510748"/>
            <a:ext cx="7824516" cy="2497992"/>
          </a:xfrm>
          <a:prstGeom prst="rect">
            <a:avLst/>
          </a:prstGeom>
        </p:spPr>
        <p:txBody>
          <a:bodyPr wrap="square">
            <a:spAutoFit/>
          </a:bodyPr>
          <a:lstStyle/>
          <a:p>
            <a:pPr>
              <a:lnSpc>
                <a:spcPct val="150000"/>
              </a:lnSpc>
            </a:pPr>
            <a:r>
              <a:rPr lang="zh-CN" altLang="en-US" sz="2600" b="1" dirty="0">
                <a:solidFill>
                  <a:srgbClr val="C00000"/>
                </a:solidFill>
                <a:latin typeface="南宋书局体" charset="0"/>
                <a:ea typeface="南宋书局体" charset="0"/>
                <a:cs typeface="南宋书局体" charset="0"/>
              </a:rPr>
              <a:t>微博策划：时光博物馆预热微博展示伽蓝集团礼盒</a:t>
            </a:r>
            <a:endParaRPr lang="en-US" altLang="zh-CN" sz="2600" b="1" dirty="0">
              <a:solidFill>
                <a:srgbClr val="C00000"/>
              </a:solidFill>
              <a:latin typeface="南宋书局体" charset="0"/>
              <a:ea typeface="南宋书局体" charset="0"/>
              <a:cs typeface="南宋书局体" charset="0"/>
            </a:endParaRPr>
          </a:p>
          <a:p>
            <a:pPr marL="285750" indent="-285750">
              <a:lnSpc>
                <a:spcPct val="150000"/>
              </a:lnSpc>
              <a:buFont typeface="Wingdings" panose="05000000000000000000" pitchFamily="2" charset="2"/>
              <a:buChar char="Ø"/>
            </a:pPr>
            <a:r>
              <a:rPr lang="zh-CN" altLang="en-US" sz="1600" b="1" dirty="0">
                <a:latin typeface="南宋书局体" charset="0"/>
                <a:ea typeface="南宋书局体" charset="0"/>
                <a:cs typeface="南宋书局体" charset="0"/>
              </a:rPr>
              <a:t>策划思路：</a:t>
            </a:r>
            <a:r>
              <a:rPr lang="zh-CN" altLang="en-US" sz="1600" dirty="0">
                <a:latin typeface="南宋书局体" charset="0"/>
                <a:ea typeface="南宋书局体" charset="0"/>
                <a:cs typeface="南宋书局体" charset="0"/>
              </a:rPr>
              <a:t>在人民日报微博策划图文为时光博物馆预热时，图片中植入伽蓝集团定制礼盒参展图片，唤醒群众对国货美妆的时代记忆，提升品牌高度，让品牌与建国</a:t>
            </a:r>
            <a:r>
              <a:rPr lang="en-US" altLang="zh-CN" sz="1600" dirty="0">
                <a:latin typeface="南宋书局体" charset="0"/>
                <a:ea typeface="南宋书局体" charset="0"/>
                <a:cs typeface="南宋书局体" charset="0"/>
              </a:rPr>
              <a:t>70</a:t>
            </a:r>
            <a:r>
              <a:rPr lang="zh-CN" altLang="en-US" sz="1600" dirty="0">
                <a:latin typeface="南宋书局体" charset="0"/>
                <a:ea typeface="南宋书局体" charset="0"/>
                <a:cs typeface="南宋书局体" charset="0"/>
              </a:rPr>
              <a:t>周年</a:t>
            </a:r>
            <a:r>
              <a:rPr lang="en-US" altLang="zh-CN" sz="1600" dirty="0">
                <a:latin typeface="南宋书局体" charset="0"/>
                <a:ea typeface="南宋书局体" charset="0"/>
                <a:cs typeface="南宋书局体" charset="0"/>
              </a:rPr>
              <a:t>IP</a:t>
            </a:r>
            <a:r>
              <a:rPr lang="zh-CN" altLang="en-US" sz="1600" dirty="0">
                <a:latin typeface="南宋书局体" charset="0"/>
                <a:ea typeface="南宋书局体" charset="0"/>
                <a:cs typeface="南宋书局体" charset="0"/>
              </a:rPr>
              <a:t>产生充分关联，为后续活动充分预热。</a:t>
            </a:r>
            <a:endParaRPr lang="en-US" altLang="zh-CN" sz="1600" dirty="0">
              <a:latin typeface="南宋书局体" charset="0"/>
              <a:ea typeface="南宋书局体" charset="0"/>
              <a:cs typeface="南宋书局体" charset="0"/>
            </a:endParaRPr>
          </a:p>
          <a:p>
            <a:pPr marL="285750" indent="-285750">
              <a:lnSpc>
                <a:spcPct val="150000"/>
              </a:lnSpc>
              <a:buFont typeface="Wingdings" panose="05000000000000000000" pitchFamily="2" charset="2"/>
              <a:buChar char="Ø"/>
            </a:pPr>
            <a:r>
              <a:rPr lang="zh-CN" altLang="en-US" sz="1600" b="1" dirty="0">
                <a:latin typeface="南宋书局体" charset="0"/>
                <a:ea typeface="南宋书局体" charset="0"/>
                <a:cs typeface="南宋书局体" charset="0"/>
              </a:rPr>
              <a:t>发布形式：</a:t>
            </a:r>
            <a:r>
              <a:rPr lang="zh-CN" altLang="en-US" sz="1600" dirty="0">
                <a:latin typeface="南宋书局体" charset="0"/>
                <a:ea typeface="南宋书局体" charset="0"/>
                <a:cs typeface="南宋书局体" charset="0"/>
              </a:rPr>
              <a:t>在预热期、爆发期微博的图片中各植入一次伽蓝集团定制礼盒。</a:t>
            </a:r>
            <a:endParaRPr lang="en-US" altLang="zh-CN" sz="1600" dirty="0">
              <a:latin typeface="南宋书局体" charset="0"/>
              <a:ea typeface="南宋书局体" charset="0"/>
              <a:cs typeface="南宋书局体" charset="0"/>
            </a:endParaRPr>
          </a:p>
          <a:p>
            <a:pPr>
              <a:lnSpc>
                <a:spcPct val="150000"/>
              </a:lnSpc>
            </a:pPr>
            <a:endParaRPr lang="en-US" altLang="zh-CN" sz="1600" dirty="0">
              <a:latin typeface="南宋书局体" charset="0"/>
              <a:ea typeface="南宋书局体" charset="0"/>
              <a:cs typeface="南宋书局体" charset="0"/>
            </a:endParaRPr>
          </a:p>
        </p:txBody>
      </p:sp>
      <p:grpSp>
        <p:nvGrpSpPr>
          <p:cNvPr id="17" name="组合 18">
            <a:extLst>
              <a:ext uri="{FF2B5EF4-FFF2-40B4-BE49-F238E27FC236}">
                <a16:creationId xmlns:a16="http://schemas.microsoft.com/office/drawing/2014/main" id="{AE701742-CBD9-45C3-8389-EABE4DA8AF9C}"/>
              </a:ext>
            </a:extLst>
          </p:cNvPr>
          <p:cNvGrpSpPr/>
          <p:nvPr/>
        </p:nvGrpSpPr>
        <p:grpSpPr>
          <a:xfrm>
            <a:off x="0" y="-610018"/>
            <a:ext cx="2178365" cy="504000"/>
            <a:chOff x="1391478" y="1934817"/>
            <a:chExt cx="2178365" cy="504000"/>
          </a:xfrm>
        </p:grpSpPr>
        <p:sp>
          <p:nvSpPr>
            <p:cNvPr id="18" name="矩形 17">
              <a:extLst>
                <a:ext uri="{FF2B5EF4-FFF2-40B4-BE49-F238E27FC236}">
                  <a16:creationId xmlns:a16="http://schemas.microsoft.com/office/drawing/2014/main" id="{F8D2D598-A14E-413C-B6A1-CAB498180359}"/>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57039D-48D5-4F2B-AFB7-D6B0F52A7FF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9EC869-ACAC-4E10-B738-9FBCE63DE1C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8504E39-0CF8-4174-A55E-CB2FE253B3B3}"/>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3">
            <a:extLst>
              <a:ext uri="{FF2B5EF4-FFF2-40B4-BE49-F238E27FC236}">
                <a16:creationId xmlns:a16="http://schemas.microsoft.com/office/drawing/2014/main" id="{F823889C-5CF9-4E65-84C7-9C498945C5AF}"/>
              </a:ext>
            </a:extLst>
          </p:cNvPr>
          <p:cNvSpPr txBox="1"/>
          <p:nvPr/>
        </p:nvSpPr>
        <p:spPr>
          <a:xfrm>
            <a:off x="1432124" y="579677"/>
            <a:ext cx="10439033"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南宋书局体" charset="0"/>
                <a:ea typeface="南宋书局体" charset="0"/>
                <a:cs typeface="南宋书局体" charset="0"/>
              </a:rPr>
              <a:t>预热期：人民日报微博 展示“时光伙伴”伽蓝集团品牌</a:t>
            </a:r>
          </a:p>
        </p:txBody>
      </p:sp>
      <p:sp>
        <p:nvSpPr>
          <p:cNvPr id="23" name="矩形 22">
            <a:extLst>
              <a:ext uri="{FF2B5EF4-FFF2-40B4-BE49-F238E27FC236}">
                <a16:creationId xmlns:a16="http://schemas.microsoft.com/office/drawing/2014/main" id="{9AA07757-635B-4838-A417-E0C236CC5311}"/>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025CAC87-6F24-4902-801D-BD7D12F1277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pic>
        <p:nvPicPr>
          <p:cNvPr id="14" name="图片 13">
            <a:extLst>
              <a:ext uri="{FF2B5EF4-FFF2-40B4-BE49-F238E27FC236}">
                <a16:creationId xmlns:a16="http://schemas.microsoft.com/office/drawing/2014/main" id="{C1DD7D46-BD28-476B-9BA3-4E222A0543AF}"/>
              </a:ext>
            </a:extLst>
          </p:cNvPr>
          <p:cNvPicPr>
            <a:picLocks noChangeAspect="1"/>
          </p:cNvPicPr>
          <p:nvPr/>
        </p:nvPicPr>
        <p:blipFill>
          <a:blip r:embed="rId3"/>
          <a:stretch>
            <a:fillRect/>
          </a:stretch>
        </p:blipFill>
        <p:spPr>
          <a:xfrm>
            <a:off x="4038591" y="3805608"/>
            <a:ext cx="3005147" cy="2678116"/>
          </a:xfrm>
          <a:prstGeom prst="rect">
            <a:avLst/>
          </a:prstGeom>
        </p:spPr>
      </p:pic>
      <p:sp>
        <p:nvSpPr>
          <p:cNvPr id="25" name="文本框 24">
            <a:extLst>
              <a:ext uri="{FF2B5EF4-FFF2-40B4-BE49-F238E27FC236}">
                <a16:creationId xmlns:a16="http://schemas.microsoft.com/office/drawing/2014/main" id="{E9056A1B-E5A3-4619-9537-AB4B9764CF43}"/>
              </a:ext>
            </a:extLst>
          </p:cNvPr>
          <p:cNvSpPr txBox="1"/>
          <p:nvPr/>
        </p:nvSpPr>
        <p:spPr>
          <a:xfrm>
            <a:off x="7160545" y="5908991"/>
            <a:ext cx="4339650" cy="369332"/>
          </a:xfrm>
          <a:prstGeom prst="rect">
            <a:avLst/>
          </a:prstGeom>
          <a:noFill/>
        </p:spPr>
        <p:txBody>
          <a:bodyPr wrap="none" rtlCol="0">
            <a:spAutoFit/>
          </a:bodyPr>
          <a:lstStyle/>
          <a:p>
            <a:r>
              <a:rPr lang="zh-CN" altLang="en-US" dirty="0">
                <a:highlight>
                  <a:srgbClr val="FFFF00"/>
                </a:highlight>
                <a:latin typeface="方正清刻本悦宋简体" panose="02000000000000000000" pitchFamily="2" charset="-122"/>
                <a:ea typeface="方正清刻本悦宋简体" panose="02000000000000000000" pitchFamily="2" charset="-122"/>
              </a:rPr>
              <a:t>备注：此图为示意，以最终礼盒实拍为准</a:t>
            </a:r>
          </a:p>
        </p:txBody>
      </p:sp>
    </p:spTree>
    <p:extLst>
      <p:ext uri="{BB962C8B-B14F-4D97-AF65-F5344CB8AC3E}">
        <p14:creationId xmlns:p14="http://schemas.microsoft.com/office/powerpoint/2010/main" val="288366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8">
            <a:extLst>
              <a:ext uri="{FF2B5EF4-FFF2-40B4-BE49-F238E27FC236}">
                <a16:creationId xmlns:a16="http://schemas.microsoft.com/office/drawing/2014/main" id="{AE701742-CBD9-45C3-8389-EABE4DA8AF9C}"/>
              </a:ext>
            </a:extLst>
          </p:cNvPr>
          <p:cNvGrpSpPr/>
          <p:nvPr/>
        </p:nvGrpSpPr>
        <p:grpSpPr>
          <a:xfrm>
            <a:off x="0" y="-610018"/>
            <a:ext cx="2178365" cy="504000"/>
            <a:chOff x="1391478" y="1934817"/>
            <a:chExt cx="2178365" cy="504000"/>
          </a:xfrm>
        </p:grpSpPr>
        <p:sp>
          <p:nvSpPr>
            <p:cNvPr id="18" name="矩形 17">
              <a:extLst>
                <a:ext uri="{FF2B5EF4-FFF2-40B4-BE49-F238E27FC236}">
                  <a16:creationId xmlns:a16="http://schemas.microsoft.com/office/drawing/2014/main" id="{F8D2D598-A14E-413C-B6A1-CAB498180359}"/>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57039D-48D5-4F2B-AFB7-D6B0F52A7FF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9EC869-ACAC-4E10-B738-9FBCE63DE1C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8504E39-0CF8-4174-A55E-CB2FE253B3B3}"/>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3">
            <a:extLst>
              <a:ext uri="{FF2B5EF4-FFF2-40B4-BE49-F238E27FC236}">
                <a16:creationId xmlns:a16="http://schemas.microsoft.com/office/drawing/2014/main" id="{F823889C-5CF9-4E65-84C7-9C498945C5AF}"/>
              </a:ext>
            </a:extLst>
          </p:cNvPr>
          <p:cNvSpPr txBox="1"/>
          <p:nvPr/>
        </p:nvSpPr>
        <p:spPr>
          <a:xfrm>
            <a:off x="1432124" y="579677"/>
            <a:ext cx="10439033"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南宋书局体" charset="0"/>
                <a:ea typeface="南宋书局体" charset="0"/>
                <a:cs typeface="南宋书局体" charset="0"/>
              </a:rPr>
              <a:t>爆发期：搭载「时光</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博物馆」线上专题传播及互动权益</a:t>
            </a:r>
          </a:p>
        </p:txBody>
      </p:sp>
      <p:sp>
        <p:nvSpPr>
          <p:cNvPr id="23" name="矩形 22">
            <a:extLst>
              <a:ext uri="{FF2B5EF4-FFF2-40B4-BE49-F238E27FC236}">
                <a16:creationId xmlns:a16="http://schemas.microsoft.com/office/drawing/2014/main" id="{9AA07757-635B-4838-A417-E0C236CC5311}"/>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025CAC87-6F24-4902-801D-BD7D12F1277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pic>
        <p:nvPicPr>
          <p:cNvPr id="14" name="图片 13">
            <a:extLst>
              <a:ext uri="{FF2B5EF4-FFF2-40B4-BE49-F238E27FC236}">
                <a16:creationId xmlns:a16="http://schemas.microsoft.com/office/drawing/2014/main" id="{C4CFB93B-3C42-4D59-B9C3-E40BCD78DA6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95325" y="1417797"/>
            <a:ext cx="2482688" cy="4875539"/>
          </a:xfrm>
          <a:prstGeom prst="rect">
            <a:avLst/>
          </a:prstGeom>
          <a:ln>
            <a:noFill/>
          </a:ln>
        </p:spPr>
      </p:pic>
      <p:sp>
        <p:nvSpPr>
          <p:cNvPr id="15" name="矩形 14">
            <a:extLst>
              <a:ext uri="{FF2B5EF4-FFF2-40B4-BE49-F238E27FC236}">
                <a16:creationId xmlns:a16="http://schemas.microsoft.com/office/drawing/2014/main" id="{B67B1997-58BA-4599-AC88-DF5C0D9DC87A}"/>
              </a:ext>
            </a:extLst>
          </p:cNvPr>
          <p:cNvSpPr/>
          <p:nvPr/>
        </p:nvSpPr>
        <p:spPr>
          <a:xfrm>
            <a:off x="539570" y="5641537"/>
            <a:ext cx="2773589" cy="644104"/>
          </a:xfrm>
          <a:prstGeom prst="rect">
            <a:avLst/>
          </a:prstGeom>
          <a:no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16" name="矩形 15">
            <a:extLst>
              <a:ext uri="{FF2B5EF4-FFF2-40B4-BE49-F238E27FC236}">
                <a16:creationId xmlns:a16="http://schemas.microsoft.com/office/drawing/2014/main" id="{12FD0ED0-5BE4-41A9-82C4-05A7A686F55F}"/>
              </a:ext>
            </a:extLst>
          </p:cNvPr>
          <p:cNvSpPr/>
          <p:nvPr/>
        </p:nvSpPr>
        <p:spPr>
          <a:xfrm>
            <a:off x="3649514" y="2109865"/>
            <a:ext cx="8002916" cy="3554819"/>
          </a:xfrm>
          <a:prstGeom prst="rect">
            <a:avLst/>
          </a:prstGeom>
        </p:spPr>
        <p:txBody>
          <a:bodyPr wrap="square" anchor="ctr">
            <a:spAutoFit/>
          </a:bodyPr>
          <a:lstStyle/>
          <a:p>
            <a:pPr>
              <a:lnSpc>
                <a:spcPct val="150000"/>
              </a:lnSpc>
            </a:pPr>
            <a:r>
              <a:rPr lang="zh-CN" altLang="en-US" sz="2400" b="1" dirty="0">
                <a:solidFill>
                  <a:srgbClr val="C10001"/>
                </a:solidFill>
                <a:latin typeface="南宋书局体" charset="0"/>
                <a:ea typeface="南宋书局体" charset="0"/>
                <a:cs typeface="南宋书局体" charset="0"/>
                <a:sym typeface="+mn-lt"/>
              </a:rPr>
              <a:t>“时光博物馆”巡展期间，人民日报客户端开设专题页</a:t>
            </a:r>
            <a:endParaRPr lang="en-US" altLang="zh-CN" sz="2400" b="1" dirty="0">
              <a:solidFill>
                <a:srgbClr val="C10001"/>
              </a:solidFill>
              <a:latin typeface="南宋书局体" charset="0"/>
              <a:ea typeface="南宋书局体" charset="0"/>
              <a:cs typeface="南宋书局体" charset="0"/>
              <a:sym typeface="+mn-lt"/>
            </a:endParaRPr>
          </a:p>
          <a:p>
            <a:pPr>
              <a:lnSpc>
                <a:spcPct val="150000"/>
              </a:lnSpc>
            </a:pPr>
            <a:r>
              <a:rPr lang="zh-CN" altLang="en-US" sz="2400" b="1" dirty="0">
                <a:solidFill>
                  <a:srgbClr val="C10001"/>
                </a:solidFill>
                <a:latin typeface="南宋书局体" charset="0"/>
                <a:ea typeface="南宋书局体" charset="0"/>
                <a:cs typeface="南宋书局体" charset="0"/>
                <a:sym typeface="+mn-lt"/>
              </a:rPr>
              <a:t>用户可点击申领门票，或参与互动申领互动礼包</a:t>
            </a:r>
            <a:endParaRPr lang="en-US" altLang="zh-CN" sz="2000" b="1" dirty="0">
              <a:latin typeface="南宋书局体" charset="0"/>
              <a:ea typeface="南宋书局体" charset="0"/>
              <a:cs typeface="南宋书局体" charset="0"/>
              <a:sym typeface="+mn-lt"/>
            </a:endParaRPr>
          </a:p>
          <a:p>
            <a:pPr>
              <a:lnSpc>
                <a:spcPct val="150000"/>
              </a:lnSpc>
            </a:pPr>
            <a:endParaRPr lang="en-US" altLang="zh-CN" sz="2400" b="1" dirty="0">
              <a:latin typeface="南宋书局体" charset="0"/>
              <a:ea typeface="南宋书局体" charset="0"/>
              <a:cs typeface="南宋书局体" charset="0"/>
              <a:sym typeface="+mn-lt"/>
            </a:endParaRPr>
          </a:p>
          <a:p>
            <a:pPr>
              <a:lnSpc>
                <a:spcPct val="150000"/>
              </a:lnSpc>
            </a:pPr>
            <a:r>
              <a:rPr lang="zh-CN" altLang="en-US" sz="2400" b="1" dirty="0">
                <a:latin typeface="南宋书局体" charset="0"/>
                <a:ea typeface="南宋书局体" charset="0"/>
                <a:cs typeface="南宋书局体" charset="0"/>
                <a:sym typeface="+mn-lt"/>
              </a:rPr>
              <a:t>合作权益</a:t>
            </a:r>
            <a:endParaRPr lang="en-US" altLang="zh-CN" sz="2400" b="1" dirty="0">
              <a:latin typeface="南宋书局体" charset="0"/>
              <a:ea typeface="南宋书局体" charset="0"/>
              <a:cs typeface="南宋书局体" charset="0"/>
              <a:sym typeface="+mn-lt"/>
            </a:endParaRPr>
          </a:p>
          <a:p>
            <a:pPr indent="-285750">
              <a:lnSpc>
                <a:spcPct val="150000"/>
              </a:lnSpc>
              <a:buFont typeface="Wingdings" panose="05000000000000000000" pitchFamily="2" charset="2"/>
              <a:buChar char="n"/>
            </a:pPr>
            <a:r>
              <a:rPr lang="zh-CN" altLang="en-US" dirty="0">
                <a:latin typeface="南宋书局体" charset="0"/>
                <a:ea typeface="南宋书局体" charset="0"/>
                <a:cs typeface="南宋书局体" charset="0"/>
                <a:sym typeface="+mn-lt"/>
              </a:rPr>
              <a:t>“时光伙伴”鸣谢：专题底部呈现</a:t>
            </a:r>
            <a:r>
              <a:rPr lang="zh-CN" altLang="en-US" dirty="0">
                <a:latin typeface="南宋书局体" charset="0"/>
                <a:ea typeface="南宋书局体" charset="0"/>
                <a:sym typeface="+mn-lt"/>
              </a:rPr>
              <a:t>伽蓝</a:t>
            </a:r>
            <a:r>
              <a:rPr lang="zh-CN" altLang="en-US" dirty="0">
                <a:latin typeface="南宋书局体" charset="0"/>
                <a:ea typeface="南宋书局体" charset="0"/>
                <a:cs typeface="南宋书局体" charset="0"/>
                <a:sym typeface="+mn-lt"/>
              </a:rPr>
              <a:t>品牌</a:t>
            </a:r>
            <a:r>
              <a:rPr lang="en-US" altLang="zh-CN" dirty="0">
                <a:latin typeface="南宋书局体" charset="0"/>
                <a:ea typeface="南宋书局体" charset="0"/>
                <a:cs typeface="南宋书局体" charset="0"/>
                <a:sym typeface="+mn-lt"/>
              </a:rPr>
              <a:t>logo</a:t>
            </a:r>
            <a:r>
              <a:rPr lang="zh-CN" altLang="en-US" dirty="0">
                <a:latin typeface="南宋书局体" charset="0"/>
                <a:ea typeface="南宋书局体" charset="0"/>
                <a:cs typeface="南宋书局体" charset="0"/>
                <a:sym typeface="+mn-lt"/>
              </a:rPr>
              <a:t>；</a:t>
            </a:r>
            <a:endParaRPr lang="en-US" altLang="zh-CN" dirty="0">
              <a:latin typeface="南宋书局体" charset="0"/>
              <a:ea typeface="南宋书局体" charset="0"/>
              <a:cs typeface="南宋书局体" charset="0"/>
              <a:sym typeface="+mn-lt"/>
            </a:endParaRPr>
          </a:p>
          <a:p>
            <a:pPr indent="-285750">
              <a:lnSpc>
                <a:spcPct val="150000"/>
              </a:lnSpc>
              <a:buFont typeface="Wingdings" panose="05000000000000000000" pitchFamily="2" charset="2"/>
              <a:buChar char="n"/>
            </a:pPr>
            <a:r>
              <a:rPr lang="zh-CN" altLang="en-US" dirty="0">
                <a:latin typeface="南宋书局体" charset="0"/>
                <a:ea typeface="南宋书局体" charset="0"/>
                <a:cs typeface="南宋书局体" charset="0"/>
                <a:sym typeface="+mn-lt"/>
              </a:rPr>
              <a:t>“时光礼包”展示：人民日报客户端网友可通过签到、答题等互动活动，申领由时光伙伴送出的大礼包一份，伽蓝集团可提供礼品于专题中呈现。</a:t>
            </a:r>
            <a:endParaRPr lang="en-US" altLang="zh-CN" dirty="0">
              <a:latin typeface="南宋书局体" charset="0"/>
              <a:ea typeface="南宋书局体" charset="0"/>
              <a:cs typeface="南宋书局体" charset="0"/>
              <a:sym typeface="+mn-lt"/>
            </a:endParaRPr>
          </a:p>
        </p:txBody>
      </p:sp>
    </p:spTree>
    <p:extLst>
      <p:ext uri="{BB962C8B-B14F-4D97-AF65-F5344CB8AC3E}">
        <p14:creationId xmlns:p14="http://schemas.microsoft.com/office/powerpoint/2010/main" val="2633680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8">
            <a:extLst>
              <a:ext uri="{FF2B5EF4-FFF2-40B4-BE49-F238E27FC236}">
                <a16:creationId xmlns:a16="http://schemas.microsoft.com/office/drawing/2014/main" id="{AE701742-CBD9-45C3-8389-EABE4DA8AF9C}"/>
              </a:ext>
            </a:extLst>
          </p:cNvPr>
          <p:cNvGrpSpPr/>
          <p:nvPr/>
        </p:nvGrpSpPr>
        <p:grpSpPr>
          <a:xfrm>
            <a:off x="0" y="-610018"/>
            <a:ext cx="2178365" cy="504000"/>
            <a:chOff x="1391478" y="1934817"/>
            <a:chExt cx="2178365" cy="504000"/>
          </a:xfrm>
        </p:grpSpPr>
        <p:sp>
          <p:nvSpPr>
            <p:cNvPr id="18" name="矩形 17">
              <a:extLst>
                <a:ext uri="{FF2B5EF4-FFF2-40B4-BE49-F238E27FC236}">
                  <a16:creationId xmlns:a16="http://schemas.microsoft.com/office/drawing/2014/main" id="{F8D2D598-A14E-413C-B6A1-CAB498180359}"/>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57039D-48D5-4F2B-AFB7-D6B0F52A7FF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9EC869-ACAC-4E10-B738-9FBCE63DE1C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8504E39-0CF8-4174-A55E-CB2FE253B3B3}"/>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3">
            <a:extLst>
              <a:ext uri="{FF2B5EF4-FFF2-40B4-BE49-F238E27FC236}">
                <a16:creationId xmlns:a16="http://schemas.microsoft.com/office/drawing/2014/main" id="{F823889C-5CF9-4E65-84C7-9C498945C5AF}"/>
              </a:ext>
            </a:extLst>
          </p:cNvPr>
          <p:cNvSpPr txBox="1"/>
          <p:nvPr/>
        </p:nvSpPr>
        <p:spPr>
          <a:xfrm>
            <a:off x="1432124" y="579677"/>
            <a:ext cx="10439033"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南宋书局体" charset="0"/>
                <a:ea typeface="南宋书局体" charset="0"/>
                <a:cs typeface="南宋书局体" charset="0"/>
              </a:rPr>
              <a:t>爆发期：人民日报微信传播活动 展示伽蓝集团礼盒植入场景</a:t>
            </a:r>
          </a:p>
        </p:txBody>
      </p:sp>
      <p:sp>
        <p:nvSpPr>
          <p:cNvPr id="23" name="矩形 22">
            <a:extLst>
              <a:ext uri="{FF2B5EF4-FFF2-40B4-BE49-F238E27FC236}">
                <a16:creationId xmlns:a16="http://schemas.microsoft.com/office/drawing/2014/main" id="{9AA07757-635B-4838-A417-E0C236CC5311}"/>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025CAC87-6F24-4902-801D-BD7D12F1277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pic>
        <p:nvPicPr>
          <p:cNvPr id="13" name="图片 12">
            <a:extLst>
              <a:ext uri="{FF2B5EF4-FFF2-40B4-BE49-F238E27FC236}">
                <a16:creationId xmlns:a16="http://schemas.microsoft.com/office/drawing/2014/main" id="{615CA729-7E67-4BD6-8B45-C14FEEB8A2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5325" y="1468126"/>
            <a:ext cx="2743986" cy="4825209"/>
          </a:xfrm>
          <a:prstGeom prst="rect">
            <a:avLst/>
          </a:prstGeom>
          <a:ln>
            <a:solidFill>
              <a:schemeClr val="bg1">
                <a:lumMod val="85000"/>
              </a:schemeClr>
            </a:solidFill>
          </a:ln>
          <a:effectLst/>
        </p:spPr>
      </p:pic>
      <p:sp>
        <p:nvSpPr>
          <p:cNvPr id="25" name="矩形 24">
            <a:extLst>
              <a:ext uri="{FF2B5EF4-FFF2-40B4-BE49-F238E27FC236}">
                <a16:creationId xmlns:a16="http://schemas.microsoft.com/office/drawing/2014/main" id="{6A49624D-7224-4D19-AE43-BCB03BAAD1E3}"/>
              </a:ext>
            </a:extLst>
          </p:cNvPr>
          <p:cNvSpPr/>
          <p:nvPr/>
        </p:nvSpPr>
        <p:spPr>
          <a:xfrm>
            <a:off x="835484" y="4525745"/>
            <a:ext cx="895425" cy="3189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南宋书局体" charset="0"/>
                <a:ea typeface="南宋书局体" charset="0"/>
                <a:cs typeface="南宋书局体" charset="0"/>
              </a:rPr>
              <a:t>品牌</a:t>
            </a:r>
          </a:p>
        </p:txBody>
      </p:sp>
      <p:sp>
        <p:nvSpPr>
          <p:cNvPr id="26" name="矩形 25">
            <a:extLst>
              <a:ext uri="{FF2B5EF4-FFF2-40B4-BE49-F238E27FC236}">
                <a16:creationId xmlns:a16="http://schemas.microsoft.com/office/drawing/2014/main" id="{6730491D-1B19-41F5-8EAA-478DFA314F7E}"/>
              </a:ext>
            </a:extLst>
          </p:cNvPr>
          <p:cNvSpPr/>
          <p:nvPr/>
        </p:nvSpPr>
        <p:spPr>
          <a:xfrm>
            <a:off x="3654654" y="4977291"/>
            <a:ext cx="8296713" cy="579774"/>
          </a:xfrm>
          <a:prstGeom prst="rect">
            <a:avLst/>
          </a:prstGeom>
        </p:spPr>
        <p:txBody>
          <a:bodyPr wrap="square">
            <a:spAutoFit/>
          </a:bodyPr>
          <a:lstStyle/>
          <a:p>
            <a:pPr>
              <a:lnSpc>
                <a:spcPct val="150000"/>
              </a:lnSpc>
            </a:pPr>
            <a:r>
              <a:rPr lang="zh-CN" altLang="en-US" sz="2400" b="1" dirty="0">
                <a:solidFill>
                  <a:srgbClr val="C00000"/>
                </a:solidFill>
                <a:latin typeface="南宋书局体" charset="0"/>
                <a:ea typeface="南宋书局体" charset="0"/>
                <a:cs typeface="南宋书局体" charset="0"/>
              </a:rPr>
              <a:t>微信策划：传播时光博物馆活动时露出伽蓝集团定制礼盒</a:t>
            </a:r>
            <a:endParaRPr lang="en-US" altLang="zh-CN" sz="1600" dirty="0">
              <a:latin typeface="南宋书局体" charset="0"/>
              <a:ea typeface="南宋书局体" charset="0"/>
              <a:cs typeface="南宋书局体" charset="0"/>
            </a:endParaRPr>
          </a:p>
        </p:txBody>
      </p:sp>
      <p:sp>
        <p:nvSpPr>
          <p:cNvPr id="27" name="矩形 26">
            <a:extLst>
              <a:ext uri="{FF2B5EF4-FFF2-40B4-BE49-F238E27FC236}">
                <a16:creationId xmlns:a16="http://schemas.microsoft.com/office/drawing/2014/main" id="{EB24B07B-B361-4E51-83F7-C0FFBBA6D84B}"/>
              </a:ext>
            </a:extLst>
          </p:cNvPr>
          <p:cNvSpPr/>
          <p:nvPr/>
        </p:nvSpPr>
        <p:spPr>
          <a:xfrm>
            <a:off x="3561347" y="5646993"/>
            <a:ext cx="8196845" cy="50257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latin typeface="南宋书局体" charset="0"/>
                <a:ea typeface="南宋书局体" charset="0"/>
                <a:cs typeface="南宋书局体" charset="0"/>
              </a:rPr>
              <a:t>发布形式：</a:t>
            </a:r>
            <a:r>
              <a:rPr lang="zh-CN" altLang="en-US" sz="2000" dirty="0">
                <a:latin typeface="南宋书局体" charset="0"/>
                <a:ea typeface="南宋书局体" charset="0"/>
                <a:cs typeface="南宋书局体" charset="0"/>
              </a:rPr>
              <a:t>在微信传播整体活动的图片中植入一次伽蓝定制礼盒图片。</a:t>
            </a:r>
            <a:endParaRPr lang="en-US" altLang="zh-CN" sz="2000" dirty="0">
              <a:latin typeface="南宋书局体" charset="0"/>
              <a:ea typeface="南宋书局体" charset="0"/>
              <a:cs typeface="南宋书局体" charset="0"/>
            </a:endParaRPr>
          </a:p>
        </p:txBody>
      </p:sp>
      <p:pic>
        <p:nvPicPr>
          <p:cNvPr id="15" name="图片 14">
            <a:extLst>
              <a:ext uri="{FF2B5EF4-FFF2-40B4-BE49-F238E27FC236}">
                <a16:creationId xmlns:a16="http://schemas.microsoft.com/office/drawing/2014/main" id="{7147742E-D5D3-4A81-9E83-C7073C9FADAE}"/>
              </a:ext>
            </a:extLst>
          </p:cNvPr>
          <p:cNvPicPr>
            <a:picLocks noChangeAspect="1"/>
          </p:cNvPicPr>
          <p:nvPr/>
        </p:nvPicPr>
        <p:blipFill>
          <a:blip r:embed="rId3"/>
          <a:stretch>
            <a:fillRect/>
          </a:stretch>
        </p:blipFill>
        <p:spPr>
          <a:xfrm>
            <a:off x="4038591" y="1496701"/>
            <a:ext cx="3590934" cy="3200156"/>
          </a:xfrm>
          <a:prstGeom prst="rect">
            <a:avLst/>
          </a:prstGeom>
        </p:spPr>
      </p:pic>
      <p:sp>
        <p:nvSpPr>
          <p:cNvPr id="3" name="文本框 2">
            <a:extLst>
              <a:ext uri="{FF2B5EF4-FFF2-40B4-BE49-F238E27FC236}">
                <a16:creationId xmlns:a16="http://schemas.microsoft.com/office/drawing/2014/main" id="{DF357936-86FE-490E-9BE9-CEC4B388A672}"/>
              </a:ext>
            </a:extLst>
          </p:cNvPr>
          <p:cNvSpPr txBox="1"/>
          <p:nvPr/>
        </p:nvSpPr>
        <p:spPr>
          <a:xfrm>
            <a:off x="7659769" y="4378329"/>
            <a:ext cx="4339650" cy="369332"/>
          </a:xfrm>
          <a:prstGeom prst="rect">
            <a:avLst/>
          </a:prstGeom>
          <a:noFill/>
        </p:spPr>
        <p:txBody>
          <a:bodyPr wrap="none" rtlCol="0">
            <a:spAutoFit/>
          </a:bodyPr>
          <a:lstStyle/>
          <a:p>
            <a:r>
              <a:rPr lang="zh-CN" altLang="en-US" dirty="0">
                <a:highlight>
                  <a:srgbClr val="FFFF00"/>
                </a:highlight>
                <a:latin typeface="方正清刻本悦宋简体" panose="02000000000000000000" pitchFamily="2" charset="-122"/>
                <a:ea typeface="方正清刻本悦宋简体" panose="02000000000000000000" pitchFamily="2" charset="-122"/>
              </a:rPr>
              <a:t>备注：此图为示意，以最终礼盒实拍为准</a:t>
            </a:r>
          </a:p>
        </p:txBody>
      </p:sp>
    </p:spTree>
    <p:extLst>
      <p:ext uri="{BB962C8B-B14F-4D97-AF65-F5344CB8AC3E}">
        <p14:creationId xmlns:p14="http://schemas.microsoft.com/office/powerpoint/2010/main" val="249769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8">
            <a:extLst>
              <a:ext uri="{FF2B5EF4-FFF2-40B4-BE49-F238E27FC236}">
                <a16:creationId xmlns:a16="http://schemas.microsoft.com/office/drawing/2014/main" id="{AE701742-CBD9-45C3-8389-EABE4DA8AF9C}"/>
              </a:ext>
            </a:extLst>
          </p:cNvPr>
          <p:cNvGrpSpPr/>
          <p:nvPr/>
        </p:nvGrpSpPr>
        <p:grpSpPr>
          <a:xfrm>
            <a:off x="0" y="-610018"/>
            <a:ext cx="2178365" cy="504000"/>
            <a:chOff x="1391478" y="1934817"/>
            <a:chExt cx="2178365" cy="504000"/>
          </a:xfrm>
        </p:grpSpPr>
        <p:sp>
          <p:nvSpPr>
            <p:cNvPr id="18" name="矩形 17">
              <a:extLst>
                <a:ext uri="{FF2B5EF4-FFF2-40B4-BE49-F238E27FC236}">
                  <a16:creationId xmlns:a16="http://schemas.microsoft.com/office/drawing/2014/main" id="{F8D2D598-A14E-413C-B6A1-CAB498180359}"/>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57039D-48D5-4F2B-AFB7-D6B0F52A7FF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9EC869-ACAC-4E10-B738-9FBCE63DE1C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8504E39-0CF8-4174-A55E-CB2FE253B3B3}"/>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3">
            <a:extLst>
              <a:ext uri="{FF2B5EF4-FFF2-40B4-BE49-F238E27FC236}">
                <a16:creationId xmlns:a16="http://schemas.microsoft.com/office/drawing/2014/main" id="{F823889C-5CF9-4E65-84C7-9C498945C5AF}"/>
              </a:ext>
            </a:extLst>
          </p:cNvPr>
          <p:cNvSpPr txBox="1"/>
          <p:nvPr/>
        </p:nvSpPr>
        <p:spPr>
          <a:xfrm>
            <a:off x="1432124" y="579677"/>
            <a:ext cx="10439033"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爆发期：探馆直播  捕捉游客被伽蓝礼盒引发的回忆瞬间</a:t>
            </a:r>
          </a:p>
        </p:txBody>
      </p:sp>
      <p:sp>
        <p:nvSpPr>
          <p:cNvPr id="23" name="矩形 22">
            <a:extLst>
              <a:ext uri="{FF2B5EF4-FFF2-40B4-BE49-F238E27FC236}">
                <a16:creationId xmlns:a16="http://schemas.microsoft.com/office/drawing/2014/main" id="{9AA07757-635B-4838-A417-E0C236CC5311}"/>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025CAC87-6F24-4902-801D-BD7D12F1277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grpSp>
        <p:nvGrpSpPr>
          <p:cNvPr id="15" name="组合 14">
            <a:extLst>
              <a:ext uri="{FF2B5EF4-FFF2-40B4-BE49-F238E27FC236}">
                <a16:creationId xmlns:a16="http://schemas.microsoft.com/office/drawing/2014/main" id="{FA35AA98-B462-4579-BC41-A70E9062DB33}"/>
              </a:ext>
            </a:extLst>
          </p:cNvPr>
          <p:cNvGrpSpPr/>
          <p:nvPr/>
        </p:nvGrpSpPr>
        <p:grpSpPr>
          <a:xfrm>
            <a:off x="965174" y="1515071"/>
            <a:ext cx="2755889" cy="4793654"/>
            <a:chOff x="7116292" y="1563445"/>
            <a:chExt cx="2154396" cy="3830036"/>
          </a:xfrm>
        </p:grpSpPr>
        <p:pic>
          <p:nvPicPr>
            <p:cNvPr id="16" name="Picture 11">
              <a:extLst>
                <a:ext uri="{FF2B5EF4-FFF2-40B4-BE49-F238E27FC236}">
                  <a16:creationId xmlns:a16="http://schemas.microsoft.com/office/drawing/2014/main" id="{7D93E443-611C-4BE2-8FF9-F2F7C9B1D05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116292" y="1563445"/>
              <a:ext cx="2154396" cy="383003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8" name="Picture 4">
              <a:extLst>
                <a:ext uri="{FF2B5EF4-FFF2-40B4-BE49-F238E27FC236}">
                  <a16:creationId xmlns:a16="http://schemas.microsoft.com/office/drawing/2014/main" id="{D802CBF6-84D5-4817-99B1-DFC080A9571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187371" y="3025102"/>
              <a:ext cx="2002953" cy="132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矩形 28">
            <a:extLst>
              <a:ext uri="{FF2B5EF4-FFF2-40B4-BE49-F238E27FC236}">
                <a16:creationId xmlns:a16="http://schemas.microsoft.com/office/drawing/2014/main" id="{AE3847F4-099F-41A1-A480-8FCB8613411A}"/>
              </a:ext>
            </a:extLst>
          </p:cNvPr>
          <p:cNvSpPr/>
          <p:nvPr/>
        </p:nvSpPr>
        <p:spPr>
          <a:xfrm>
            <a:off x="704168" y="3014929"/>
            <a:ext cx="3226148" cy="2328000"/>
          </a:xfrm>
          <a:prstGeom prst="rect">
            <a:avLst/>
          </a:prstGeom>
          <a:no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30" name="矩形 29">
            <a:extLst>
              <a:ext uri="{FF2B5EF4-FFF2-40B4-BE49-F238E27FC236}">
                <a16:creationId xmlns:a16="http://schemas.microsoft.com/office/drawing/2014/main" id="{14D3F490-4173-4A59-8132-EF77D6173765}"/>
              </a:ext>
            </a:extLst>
          </p:cNvPr>
          <p:cNvSpPr/>
          <p:nvPr/>
        </p:nvSpPr>
        <p:spPr>
          <a:xfrm>
            <a:off x="4021240" y="2558461"/>
            <a:ext cx="7696616" cy="3231526"/>
          </a:xfrm>
          <a:prstGeom prst="rect">
            <a:avLst/>
          </a:prstGeom>
        </p:spPr>
        <p:txBody>
          <a:bodyPr wrap="square" anchor="ctr">
            <a:spAutoFit/>
          </a:bodyPr>
          <a:lstStyle/>
          <a:p>
            <a:pPr>
              <a:lnSpc>
                <a:spcPct val="150000"/>
              </a:lnSpc>
            </a:pPr>
            <a:r>
              <a:rPr lang="zh-CN" altLang="en-US" sz="2000" b="1" dirty="0">
                <a:solidFill>
                  <a:srgbClr val="C10001"/>
                </a:solidFill>
                <a:latin typeface="南宋书局体" charset="0"/>
                <a:ea typeface="南宋书局体" charset="0"/>
                <a:cs typeface="南宋书局体" charset="0"/>
                <a:sym typeface="+mn-lt"/>
              </a:rPr>
              <a:t>“时光博物馆”巡展期间，人民日报客户端小编进行探馆直播</a:t>
            </a:r>
            <a:endParaRPr lang="en-US" altLang="zh-CN" sz="2000" b="1" dirty="0">
              <a:solidFill>
                <a:srgbClr val="C10001"/>
              </a:solidFill>
              <a:latin typeface="南宋书局体" charset="0"/>
              <a:ea typeface="南宋书局体" charset="0"/>
              <a:cs typeface="南宋书局体" charset="0"/>
              <a:sym typeface="+mn-lt"/>
            </a:endParaRPr>
          </a:p>
          <a:p>
            <a:pPr>
              <a:lnSpc>
                <a:spcPct val="150000"/>
              </a:lnSpc>
            </a:pPr>
            <a:r>
              <a:rPr lang="zh-CN" altLang="en-US" sz="2000" b="1" dirty="0">
                <a:solidFill>
                  <a:srgbClr val="C10001"/>
                </a:solidFill>
                <a:latin typeface="南宋书局体" charset="0"/>
                <a:ea typeface="南宋书局体" charset="0"/>
                <a:cs typeface="南宋书局体" charset="0"/>
                <a:sym typeface="+mn-lt"/>
              </a:rPr>
              <a:t>展示伽蓝定制礼盒 勾起全民对国货美妆的关注及对美丽变迁的思考</a:t>
            </a:r>
            <a:endParaRPr lang="en-US" altLang="zh-CN" sz="2000" b="1" dirty="0">
              <a:solidFill>
                <a:srgbClr val="C10001"/>
              </a:solidFill>
              <a:latin typeface="南宋书局体" charset="0"/>
              <a:ea typeface="南宋书局体" charset="0"/>
              <a:cs typeface="南宋书局体" charset="0"/>
              <a:sym typeface="+mn-lt"/>
            </a:endParaRPr>
          </a:p>
          <a:p>
            <a:pPr>
              <a:lnSpc>
                <a:spcPct val="150000"/>
              </a:lnSpc>
            </a:pPr>
            <a:endParaRPr lang="en-US" altLang="zh-CN" sz="2000" b="1" dirty="0">
              <a:latin typeface="南宋书局体" charset="0"/>
              <a:ea typeface="南宋书局体" charset="0"/>
              <a:cs typeface="南宋书局体" charset="0"/>
              <a:sym typeface="+mn-lt"/>
            </a:endParaRPr>
          </a:p>
          <a:p>
            <a:pPr>
              <a:lnSpc>
                <a:spcPct val="150000"/>
              </a:lnSpc>
            </a:pPr>
            <a:r>
              <a:rPr lang="zh-CN" altLang="en-US" sz="2400" b="1" dirty="0">
                <a:latin typeface="南宋书局体" charset="0"/>
                <a:ea typeface="南宋书局体" charset="0"/>
                <a:cs typeface="南宋书局体" charset="0"/>
                <a:sym typeface="+mn-lt"/>
              </a:rPr>
              <a:t>合作权益</a:t>
            </a:r>
            <a:endParaRPr lang="en-US" altLang="zh-CN" sz="2400" b="1" dirty="0">
              <a:latin typeface="南宋书局体" charset="0"/>
              <a:ea typeface="南宋书局体" charset="0"/>
              <a:cs typeface="南宋书局体" charset="0"/>
              <a:sym typeface="+mn-lt"/>
            </a:endParaRPr>
          </a:p>
          <a:p>
            <a:pPr indent="-285750">
              <a:lnSpc>
                <a:spcPct val="150000"/>
              </a:lnSpc>
              <a:buFont typeface="Wingdings" panose="05000000000000000000" pitchFamily="2" charset="2"/>
              <a:buChar char="n"/>
            </a:pPr>
            <a:r>
              <a:rPr lang="zh-CN" altLang="en-US" dirty="0">
                <a:latin typeface="南宋书局体" charset="0"/>
                <a:ea typeface="南宋书局体" charset="0"/>
                <a:cs typeface="南宋书局体" charset="0"/>
                <a:sym typeface="+mn-lt"/>
              </a:rPr>
              <a:t>探馆小编在直播中，拿起伽蓝定制礼盒面向受众进行展示，勾起群众对美丽变迁发展的时代回忆。</a:t>
            </a:r>
            <a:endParaRPr lang="en-US" altLang="zh-CN" dirty="0">
              <a:latin typeface="南宋书局体" charset="0"/>
              <a:ea typeface="南宋书局体" charset="0"/>
              <a:cs typeface="南宋书局体" charset="0"/>
              <a:sym typeface="+mn-lt"/>
            </a:endParaRPr>
          </a:p>
          <a:p>
            <a:pPr indent="-285750">
              <a:lnSpc>
                <a:spcPct val="150000"/>
              </a:lnSpc>
              <a:buFont typeface="Wingdings" panose="05000000000000000000" pitchFamily="2" charset="2"/>
              <a:buChar char="n"/>
            </a:pPr>
            <a:r>
              <a:rPr lang="zh-CN" altLang="en-US" dirty="0">
                <a:latin typeface="南宋书局体" charset="0"/>
                <a:ea typeface="南宋书局体" charset="0"/>
                <a:cs typeface="南宋书局体" charset="0"/>
                <a:sym typeface="+mn-lt"/>
              </a:rPr>
              <a:t>直播视频发布在人民日报客户端</a:t>
            </a:r>
            <a:r>
              <a:rPr lang="en-US" altLang="zh-CN" dirty="0">
                <a:latin typeface="南宋书局体" charset="0"/>
                <a:ea typeface="南宋书局体" charset="0"/>
                <a:cs typeface="南宋书局体" charset="0"/>
                <a:sym typeface="+mn-lt"/>
              </a:rPr>
              <a:t>-</a:t>
            </a:r>
            <a:r>
              <a:rPr lang="zh-CN" altLang="en-US" dirty="0">
                <a:latin typeface="南宋书局体" charset="0"/>
                <a:ea typeface="南宋书局体" charset="0"/>
                <a:cs typeface="南宋书局体" charset="0"/>
                <a:sym typeface="+mn-lt"/>
              </a:rPr>
              <a:t>直播大厅</a:t>
            </a:r>
            <a:endParaRPr lang="en-US" altLang="zh-CN" dirty="0">
              <a:latin typeface="南宋书局体" charset="0"/>
              <a:ea typeface="南宋书局体" charset="0"/>
              <a:cs typeface="南宋书局体" charset="0"/>
              <a:sym typeface="+mn-lt"/>
            </a:endParaRPr>
          </a:p>
        </p:txBody>
      </p:sp>
    </p:spTree>
    <p:extLst>
      <p:ext uri="{BB962C8B-B14F-4D97-AF65-F5344CB8AC3E}">
        <p14:creationId xmlns:p14="http://schemas.microsoft.com/office/powerpoint/2010/main" val="397234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D21EED-0CC3-45A4-9EEE-A28BF7FE24CE}"/>
              </a:ext>
            </a:extLst>
          </p:cNvPr>
          <p:cNvSpPr txBox="1"/>
          <p:nvPr/>
        </p:nvSpPr>
        <p:spPr>
          <a:xfrm>
            <a:off x="5610225" y="1767900"/>
            <a:ext cx="6038833" cy="5847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a:t>
            </a:r>
            <a:r>
              <a:rPr kumimoji="1" lang="zh-CN" altLang="en-US" sz="3200" b="1" i="0" u="none" strike="noStrike" kern="1200" cap="none" spc="0" normalizeH="0" baseline="0" noProof="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美妆回忆录</a:t>
            </a:r>
            <a:r>
              <a:rPr kumimoji="1" lang="en-US" altLang="zh-CN" sz="3200" b="1" i="0" u="none" strike="noStrike" kern="1200" cap="none" spc="0" normalizeH="0" baseline="0" noProof="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a:t>
            </a:r>
            <a:r>
              <a:rPr kumimoji="1" lang="zh-CN" altLang="en-US" sz="3200" b="1" i="0" u="none" strike="noStrike" kern="1200" cap="none" spc="0" normalizeH="0" baseline="0" noProof="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街</a:t>
            </a:r>
            <a:r>
              <a:rPr kumimoji="1" lang="zh-CN" altLang="en-US" sz="3200" b="1" i="0" u="none" strike="noStrike" kern="1200" cap="none" spc="0" normalizeH="0" baseline="0" noProof="0" dirty="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采视频 </a:t>
            </a:r>
            <a:r>
              <a:rPr kumimoji="1" lang="en-US" altLang="zh-CN" sz="3200" b="1" i="0" u="none" strike="noStrike" kern="1200" cap="none" spc="0" normalizeH="0" baseline="0" noProof="0" dirty="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a:t>
            </a:r>
          </a:p>
        </p:txBody>
      </p:sp>
      <p:sp>
        <p:nvSpPr>
          <p:cNvPr id="4" name="文本框 3">
            <a:extLst>
              <a:ext uri="{FF2B5EF4-FFF2-40B4-BE49-F238E27FC236}">
                <a16:creationId xmlns:a16="http://schemas.microsoft.com/office/drawing/2014/main" id="{1077F87E-FADD-4591-9FDD-A085094BDBE4}"/>
              </a:ext>
            </a:extLst>
          </p:cNvPr>
          <p:cNvSpPr txBox="1"/>
          <p:nvPr/>
        </p:nvSpPr>
        <p:spPr>
          <a:xfrm>
            <a:off x="5925166" y="2539883"/>
            <a:ext cx="5426583" cy="3293209"/>
          </a:xfrm>
          <a:prstGeom prst="rect">
            <a:avLst/>
          </a:prstGeom>
          <a:noFill/>
        </p:spPr>
        <p:txBody>
          <a:bodyPr wrap="square" rtlCol="0">
            <a:spAutoFit/>
          </a:bodyPr>
          <a:lstStyle/>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定制内容策划：</a:t>
            </a:r>
            <a:r>
              <a:rPr lang="zh-CN" altLang="en-US">
                <a:solidFill>
                  <a:prstClr val="black">
                    <a:lumMod val="85000"/>
                    <a:lumOff val="15000"/>
                  </a:prstClr>
                </a:solidFill>
                <a:latin typeface="方正清刻本悦宋简体" panose="02000000000000000000" pitchFamily="2" charset="-122"/>
                <a:ea typeface="方正清刻本悦宋简体" panose="02000000000000000000" pitchFamily="2" charset="-122"/>
              </a:rPr>
              <a:t>以建国</a:t>
            </a:r>
            <a:r>
              <a:rPr lang="en-US" altLang="zh-CN">
                <a:solidFill>
                  <a:prstClr val="black">
                    <a:lumMod val="85000"/>
                    <a:lumOff val="15000"/>
                  </a:prstClr>
                </a:solidFill>
                <a:latin typeface="方正清刻本悦宋简体" panose="02000000000000000000" pitchFamily="2" charset="-122"/>
                <a:ea typeface="方正清刻本悦宋简体" panose="02000000000000000000" pitchFamily="2" charset="-122"/>
              </a:rPr>
              <a:t>70</a:t>
            </a:r>
            <a:r>
              <a:rPr lang="zh-CN" altLang="en-US">
                <a:solidFill>
                  <a:prstClr val="black">
                    <a:lumMod val="85000"/>
                    <a:lumOff val="15000"/>
                  </a:prstClr>
                </a:solidFill>
                <a:latin typeface="方正清刻本悦宋简体" panose="02000000000000000000" pitchFamily="2" charset="-122"/>
                <a:ea typeface="方正清刻本悦宋简体" panose="02000000000000000000" pitchFamily="2" charset="-122"/>
              </a:rPr>
              <a:t>周年的美丽变迁为主题概念，跟随镜头选取不同年龄层次不同职业的大众群体，搜寻他们记忆库中最具代表性的国货美妆产品</a:t>
            </a:r>
            <a:r>
              <a:rPr lang="zh-CN" altLang="en-US" u="sng">
                <a:solidFill>
                  <a:srgbClr val="C00000"/>
                </a:solidFill>
                <a:latin typeface="方正清刻本悦宋简体" panose="02000000000000000000" pitchFamily="2" charset="-122"/>
                <a:ea typeface="方正清刻本悦宋简体" panose="02000000000000000000" pitchFamily="2" charset="-122"/>
              </a:rPr>
              <a:t>（该部分可采用伽蓝集团最具代表性品牌的部分产品作为备选）</a:t>
            </a:r>
            <a:r>
              <a:rPr lang="zh-CN" altLang="en-US">
                <a:solidFill>
                  <a:prstClr val="black">
                    <a:lumMod val="85000"/>
                    <a:lumOff val="15000"/>
                  </a:prstClr>
                </a:solidFill>
                <a:latin typeface="方正清刻本悦宋简体" panose="02000000000000000000" pitchFamily="2" charset="-122"/>
                <a:ea typeface="方正清刻本悦宋简体" panose="02000000000000000000" pitchFamily="2" charset="-122"/>
              </a:rPr>
              <a:t>共同追溯旧时光赋予的美丽印记。</a:t>
            </a:r>
            <a:endParaRPr lang="en-US" altLang="zh-CN">
              <a:solidFill>
                <a:prstClr val="black">
                  <a:lumMod val="85000"/>
                  <a:lumOff val="15000"/>
                </a:prstClr>
              </a:solidFill>
              <a:latin typeface="方正清刻本悦宋简体" panose="02000000000000000000" pitchFamily="2" charset="-122"/>
              <a:ea typeface="方正清刻本悦宋简体" panose="02000000000000000000" pitchFamily="2" charset="-122"/>
            </a:endParaRPr>
          </a:p>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视频期数：</a:t>
            </a:r>
            <a:r>
              <a:rPr kumimoji="0" lang="en-US" altLang="zh-CN"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1</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期</a:t>
            </a:r>
            <a:endParaRPr kumimoji="0" lang="en-US" altLang="zh-CN"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影片时长：</a:t>
            </a:r>
            <a:r>
              <a:rPr kumimoji="0" lang="en-US" altLang="zh-CN"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5</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分钟左右</a:t>
            </a:r>
            <a:endParaRPr kumimoji="0" lang="en-US" altLang="zh-CN"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发布平台：</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人民日报客户端【社】频道</a:t>
            </a:r>
            <a:endParaRPr lang="en-US" altLang="zh-CN">
              <a:solidFill>
                <a:prstClr val="black"/>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合作权益：</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①视频内落版呈现品牌信息；②</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可选取品牌线下门店作为</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视频街采其中一个录制地</a:t>
            </a:r>
          </a:p>
        </p:txBody>
      </p:sp>
      <p:sp>
        <p:nvSpPr>
          <p:cNvPr id="5" name="文本框 23">
            <a:extLst>
              <a:ext uri="{FF2B5EF4-FFF2-40B4-BE49-F238E27FC236}">
                <a16:creationId xmlns:a16="http://schemas.microsoft.com/office/drawing/2014/main" id="{94F0590C-726B-4F5F-B9C9-7F2DBEC20FCE}"/>
              </a:ext>
            </a:extLst>
          </p:cNvPr>
          <p:cNvSpPr txBox="1"/>
          <p:nvPr/>
        </p:nvSpPr>
        <p:spPr>
          <a:xfrm>
            <a:off x="1464209" y="565317"/>
            <a:ext cx="10330349"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线下街采</a:t>
            </a:r>
            <a:r>
              <a:rPr kumimoji="1" lang="en-US" altLang="zh-CN"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 《</a:t>
            </a:r>
            <a:r>
              <a:rPr kumimoji="1" lang="zh-CN" altLang="en-US"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美妆回忆录</a:t>
            </a:r>
            <a:r>
              <a:rPr kumimoji="1" lang="en-US" altLang="zh-CN"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贯穿品牌</a:t>
            </a:r>
            <a:r>
              <a:rPr kumimoji="1" lang="zh-CN" altLang="en-US"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历史 追溯产品记忆点   </a:t>
            </a:r>
            <a:endPar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p:txBody>
      </p:sp>
      <p:sp>
        <p:nvSpPr>
          <p:cNvPr id="6" name="矩形 5">
            <a:extLst>
              <a:ext uri="{FF2B5EF4-FFF2-40B4-BE49-F238E27FC236}">
                <a16:creationId xmlns:a16="http://schemas.microsoft.com/office/drawing/2014/main" id="{0BDB05B5-2D83-467B-A77A-8B0FDF61EC77}"/>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7" name="矩形 6">
            <a:extLst>
              <a:ext uri="{FF2B5EF4-FFF2-40B4-BE49-F238E27FC236}">
                <a16:creationId xmlns:a16="http://schemas.microsoft.com/office/drawing/2014/main" id="{59C87D01-8D22-4B12-B24B-7A128DBF4050}"/>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grpSp>
        <p:nvGrpSpPr>
          <p:cNvPr id="8" name="组合 18">
            <a:extLst>
              <a:ext uri="{FF2B5EF4-FFF2-40B4-BE49-F238E27FC236}">
                <a16:creationId xmlns:a16="http://schemas.microsoft.com/office/drawing/2014/main" id="{45390F13-FEEA-4913-85C3-7408CE377652}"/>
              </a:ext>
            </a:extLst>
          </p:cNvPr>
          <p:cNvGrpSpPr/>
          <p:nvPr/>
        </p:nvGrpSpPr>
        <p:grpSpPr>
          <a:xfrm>
            <a:off x="0" y="-610018"/>
            <a:ext cx="2178365" cy="504000"/>
            <a:chOff x="1391478" y="1934817"/>
            <a:chExt cx="2178365" cy="504000"/>
          </a:xfrm>
        </p:grpSpPr>
        <p:sp>
          <p:nvSpPr>
            <p:cNvPr id="9" name="矩形 8">
              <a:extLst>
                <a:ext uri="{FF2B5EF4-FFF2-40B4-BE49-F238E27FC236}">
                  <a16:creationId xmlns:a16="http://schemas.microsoft.com/office/drawing/2014/main" id="{F97DB355-B600-4FE2-A4E3-418EEE7A6FF0}"/>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40D867E-D026-41F9-BA82-D651861968EE}"/>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488B863-F0A6-4966-83C2-C0634FAA74F1}"/>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7C154C6-5F8E-4B41-8161-B84921ABC7AB}"/>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3E67782A-3F0A-44FF-9625-45E1BFB77B36}"/>
              </a:ext>
            </a:extLst>
          </p:cNvPr>
          <p:cNvSpPr txBox="1"/>
          <p:nvPr/>
        </p:nvSpPr>
        <p:spPr>
          <a:xfrm>
            <a:off x="366588" y="5140027"/>
            <a:ext cx="5316452" cy="1138645"/>
          </a:xfrm>
          <a:prstGeom prst="rect">
            <a:avLst/>
          </a:prstGeom>
          <a:noFill/>
        </p:spPr>
        <p:txBody>
          <a:bodyPr wrap="square" rtlCol="0">
            <a:spAutoFit/>
          </a:bodyPr>
          <a:lstStyle/>
          <a:p>
            <a:pPr algn="ctr">
              <a:lnSpc>
                <a:spcPct val="150000"/>
              </a:lnSpc>
            </a:pPr>
            <a:r>
              <a:rPr lang="zh-CN" altLang="en-US" sz="2400" b="1" dirty="0">
                <a:solidFill>
                  <a:srgbClr val="C10001"/>
                </a:solidFill>
                <a:latin typeface="南宋书局体" charset="0"/>
                <a:ea typeface="南宋书局体" charset="0"/>
                <a:cs typeface="南宋书局体" charset="0"/>
              </a:rPr>
              <a:t>三代人、</a:t>
            </a:r>
            <a:r>
              <a:rPr lang="zh-CN" altLang="en-US" sz="2400" b="1">
                <a:solidFill>
                  <a:srgbClr val="C10001"/>
                </a:solidFill>
                <a:latin typeface="南宋书局体" charset="0"/>
                <a:ea typeface="南宋书局体" charset="0"/>
                <a:cs typeface="南宋书局体" charset="0"/>
              </a:rPr>
              <a:t>七十年、经典美妆产品</a:t>
            </a:r>
            <a:endParaRPr lang="en-US" altLang="zh-CN" sz="2400" b="1" dirty="0">
              <a:solidFill>
                <a:srgbClr val="C10001"/>
              </a:solidFill>
              <a:latin typeface="南宋书局体" charset="0"/>
              <a:ea typeface="南宋书局体" charset="0"/>
              <a:cs typeface="南宋书局体" charset="0"/>
            </a:endParaRPr>
          </a:p>
          <a:p>
            <a:pPr algn="ctr">
              <a:lnSpc>
                <a:spcPct val="150000"/>
              </a:lnSpc>
            </a:pPr>
            <a:r>
              <a:rPr lang="zh-CN" altLang="en-US" sz="2400" b="1" dirty="0">
                <a:solidFill>
                  <a:srgbClr val="C10001"/>
                </a:solidFill>
                <a:latin typeface="南宋书局体" charset="0"/>
                <a:ea typeface="南宋书局体" charset="0"/>
                <a:cs typeface="南宋书局体" charset="0"/>
              </a:rPr>
              <a:t>展示品牌历史 提升时代高度</a:t>
            </a:r>
            <a:endParaRPr lang="en-US" altLang="zh-CN" sz="2400" b="1" dirty="0">
              <a:solidFill>
                <a:srgbClr val="C10001"/>
              </a:solidFill>
              <a:latin typeface="南宋书局体" charset="0"/>
              <a:ea typeface="南宋书局体" charset="0"/>
              <a:cs typeface="南宋书局体" charset="0"/>
            </a:endParaRPr>
          </a:p>
        </p:txBody>
      </p:sp>
      <p:pic>
        <p:nvPicPr>
          <p:cNvPr id="15" name="图片 14">
            <a:extLst>
              <a:ext uri="{FF2B5EF4-FFF2-40B4-BE49-F238E27FC236}">
                <a16:creationId xmlns:a16="http://schemas.microsoft.com/office/drawing/2014/main" id="{E2184FED-69B7-4031-BAE2-28299A6E5412}"/>
              </a:ext>
            </a:extLst>
          </p:cNvPr>
          <p:cNvPicPr>
            <a:picLocks noChangeAspect="1"/>
          </p:cNvPicPr>
          <p:nvPr/>
        </p:nvPicPr>
        <p:blipFill>
          <a:blip r:embed="rId2"/>
          <a:stretch>
            <a:fillRect/>
          </a:stretch>
        </p:blipFill>
        <p:spPr>
          <a:xfrm>
            <a:off x="961995" y="1724820"/>
            <a:ext cx="4291614" cy="2614758"/>
          </a:xfrm>
          <a:prstGeom prst="rect">
            <a:avLst/>
          </a:prstGeom>
        </p:spPr>
      </p:pic>
      <p:pic>
        <p:nvPicPr>
          <p:cNvPr id="16" name="图片 15">
            <a:extLst>
              <a:ext uri="{FF2B5EF4-FFF2-40B4-BE49-F238E27FC236}">
                <a16:creationId xmlns:a16="http://schemas.microsoft.com/office/drawing/2014/main" id="{B89675D4-5DD2-4527-BCBB-B7DD977CE751}"/>
              </a:ext>
            </a:extLst>
          </p:cNvPr>
          <p:cNvPicPr>
            <a:picLocks noChangeAspect="1"/>
          </p:cNvPicPr>
          <p:nvPr/>
        </p:nvPicPr>
        <p:blipFill>
          <a:blip r:embed="rId3"/>
          <a:stretch>
            <a:fillRect/>
          </a:stretch>
        </p:blipFill>
        <p:spPr>
          <a:xfrm>
            <a:off x="952006" y="4405408"/>
            <a:ext cx="904590" cy="830961"/>
          </a:xfrm>
          <a:prstGeom prst="rect">
            <a:avLst/>
          </a:prstGeom>
        </p:spPr>
      </p:pic>
      <p:pic>
        <p:nvPicPr>
          <p:cNvPr id="18" name="图片 17">
            <a:extLst>
              <a:ext uri="{FF2B5EF4-FFF2-40B4-BE49-F238E27FC236}">
                <a16:creationId xmlns:a16="http://schemas.microsoft.com/office/drawing/2014/main" id="{263E2428-3E65-4972-8382-A404978304B5}"/>
              </a:ext>
            </a:extLst>
          </p:cNvPr>
          <p:cNvPicPr>
            <a:picLocks noChangeAspect="1"/>
          </p:cNvPicPr>
          <p:nvPr/>
        </p:nvPicPr>
        <p:blipFill>
          <a:blip r:embed="rId4"/>
          <a:stretch>
            <a:fillRect/>
          </a:stretch>
        </p:blipFill>
        <p:spPr>
          <a:xfrm>
            <a:off x="1856596" y="4477618"/>
            <a:ext cx="3721469" cy="620711"/>
          </a:xfrm>
          <a:prstGeom prst="rect">
            <a:avLst/>
          </a:prstGeom>
        </p:spPr>
      </p:pic>
    </p:spTree>
    <p:extLst>
      <p:ext uri="{BB962C8B-B14F-4D97-AF65-F5344CB8AC3E}">
        <p14:creationId xmlns:p14="http://schemas.microsoft.com/office/powerpoint/2010/main" val="1358452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
            <a:extLst>
              <a:ext uri="{FF2B5EF4-FFF2-40B4-BE49-F238E27FC236}">
                <a16:creationId xmlns:a16="http://schemas.microsoft.com/office/drawing/2014/main" id="{4FBDE878-1B72-4964-BAFF-3140BF7B1563}"/>
              </a:ext>
            </a:extLst>
          </p:cNvPr>
          <p:cNvGrpSpPr/>
          <p:nvPr/>
        </p:nvGrpSpPr>
        <p:grpSpPr>
          <a:xfrm>
            <a:off x="826526" y="1387939"/>
            <a:ext cx="2351118" cy="4943917"/>
            <a:chOff x="3835356" y="1981149"/>
            <a:chExt cx="1711032" cy="3597945"/>
          </a:xfrm>
        </p:grpSpPr>
        <p:sp>
          <p:nvSpPr>
            <p:cNvPr id="14" name="Freeform 2">
              <a:extLst>
                <a:ext uri="{FF2B5EF4-FFF2-40B4-BE49-F238E27FC236}">
                  <a16:creationId xmlns:a16="http://schemas.microsoft.com/office/drawing/2014/main" id="{39230E4E-1C9D-445E-A2B0-23B8B6655622}"/>
                </a:ext>
              </a:extLst>
            </p:cNvPr>
            <p:cNvSpPr>
              <a:spLocks/>
            </p:cNvSpPr>
            <p:nvPr/>
          </p:nvSpPr>
          <p:spPr bwMode="auto">
            <a:xfrm>
              <a:off x="3835356" y="1981149"/>
              <a:ext cx="1711032" cy="3597945"/>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tx1">
                <a:lumMod val="75000"/>
                <a:lumOff val="25000"/>
              </a:schemeClr>
            </a:solidFill>
            <a:ln w="31750">
              <a:solidFill>
                <a:schemeClr val="bg1">
                  <a:lumMod val="75000"/>
                </a:schemeClr>
              </a:solidFill>
            </a:ln>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5" name="Oval 3">
              <a:extLst>
                <a:ext uri="{FF2B5EF4-FFF2-40B4-BE49-F238E27FC236}">
                  <a16:creationId xmlns:a16="http://schemas.microsoft.com/office/drawing/2014/main" id="{DC98E343-12A2-4A4A-A19F-993B059A6BD3}"/>
                </a:ext>
              </a:extLst>
            </p:cNvPr>
            <p:cNvSpPr>
              <a:spLocks noChangeArrowheads="1"/>
            </p:cNvSpPr>
            <p:nvPr/>
          </p:nvSpPr>
          <p:spPr bwMode="auto">
            <a:xfrm>
              <a:off x="4667402" y="2134799"/>
              <a:ext cx="51202" cy="5121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6" name="Oval 4">
              <a:extLst>
                <a:ext uri="{FF2B5EF4-FFF2-40B4-BE49-F238E27FC236}">
                  <a16:creationId xmlns:a16="http://schemas.microsoft.com/office/drawing/2014/main" id="{7534E920-653F-4A6F-8D88-DB909507389B}"/>
                </a:ext>
              </a:extLst>
            </p:cNvPr>
            <p:cNvSpPr>
              <a:spLocks noChangeArrowheads="1"/>
            </p:cNvSpPr>
            <p:nvPr/>
          </p:nvSpPr>
          <p:spPr bwMode="auto">
            <a:xfrm>
              <a:off x="4684470" y="2151870"/>
              <a:ext cx="12802" cy="1280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7" name="Oval 5">
              <a:extLst>
                <a:ext uri="{FF2B5EF4-FFF2-40B4-BE49-F238E27FC236}">
                  <a16:creationId xmlns:a16="http://schemas.microsoft.com/office/drawing/2014/main" id="{68103B8B-1BE5-4ADF-9227-2EC0EE18D5B7}"/>
                </a:ext>
              </a:extLst>
            </p:cNvPr>
            <p:cNvSpPr>
              <a:spLocks noChangeArrowheads="1"/>
            </p:cNvSpPr>
            <p:nvPr/>
          </p:nvSpPr>
          <p:spPr bwMode="auto">
            <a:xfrm>
              <a:off x="4667402" y="2130529"/>
              <a:ext cx="51202" cy="5121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8" name="Oval 6">
              <a:extLst>
                <a:ext uri="{FF2B5EF4-FFF2-40B4-BE49-F238E27FC236}">
                  <a16:creationId xmlns:a16="http://schemas.microsoft.com/office/drawing/2014/main" id="{F69F0530-F7F8-4428-AC88-57885C935BBD}"/>
                </a:ext>
              </a:extLst>
            </p:cNvPr>
            <p:cNvSpPr>
              <a:spLocks noChangeArrowheads="1"/>
            </p:cNvSpPr>
            <p:nvPr/>
          </p:nvSpPr>
          <p:spPr bwMode="auto">
            <a:xfrm>
              <a:off x="4684470" y="2147601"/>
              <a:ext cx="12802" cy="1280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9" name="Oval 7">
              <a:extLst>
                <a:ext uri="{FF2B5EF4-FFF2-40B4-BE49-F238E27FC236}">
                  <a16:creationId xmlns:a16="http://schemas.microsoft.com/office/drawing/2014/main" id="{84683E35-D74C-4DAF-8CE5-227E950A375F}"/>
                </a:ext>
              </a:extLst>
            </p:cNvPr>
            <p:cNvSpPr>
              <a:spLocks noChangeArrowheads="1"/>
            </p:cNvSpPr>
            <p:nvPr/>
          </p:nvSpPr>
          <p:spPr bwMode="auto">
            <a:xfrm>
              <a:off x="4675936" y="2139065"/>
              <a:ext cx="34135" cy="34144"/>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0" name="Oval 8">
              <a:extLst>
                <a:ext uri="{FF2B5EF4-FFF2-40B4-BE49-F238E27FC236}">
                  <a16:creationId xmlns:a16="http://schemas.microsoft.com/office/drawing/2014/main" id="{DC314B11-B7CA-461C-BEA3-B238296E7B67}"/>
                </a:ext>
              </a:extLst>
            </p:cNvPr>
            <p:cNvSpPr>
              <a:spLocks noChangeArrowheads="1"/>
            </p:cNvSpPr>
            <p:nvPr/>
          </p:nvSpPr>
          <p:spPr bwMode="auto">
            <a:xfrm>
              <a:off x="4675936" y="2139065"/>
              <a:ext cx="34135" cy="34144"/>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1" name="Oval 9">
              <a:extLst>
                <a:ext uri="{FF2B5EF4-FFF2-40B4-BE49-F238E27FC236}">
                  <a16:creationId xmlns:a16="http://schemas.microsoft.com/office/drawing/2014/main" id="{4E033792-617A-4D1E-B35E-476A1E6A3F7B}"/>
                </a:ext>
              </a:extLst>
            </p:cNvPr>
            <p:cNvSpPr>
              <a:spLocks noChangeArrowheads="1"/>
            </p:cNvSpPr>
            <p:nvPr/>
          </p:nvSpPr>
          <p:spPr bwMode="auto">
            <a:xfrm>
              <a:off x="4684470" y="2147601"/>
              <a:ext cx="17067" cy="1707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2" name="Oval 10">
              <a:extLst>
                <a:ext uri="{FF2B5EF4-FFF2-40B4-BE49-F238E27FC236}">
                  <a16:creationId xmlns:a16="http://schemas.microsoft.com/office/drawing/2014/main" id="{E3341067-DF9E-4A77-ABB2-16F7E562C0E0}"/>
                </a:ext>
              </a:extLst>
            </p:cNvPr>
            <p:cNvSpPr>
              <a:spLocks noChangeArrowheads="1"/>
            </p:cNvSpPr>
            <p:nvPr/>
          </p:nvSpPr>
          <p:spPr bwMode="auto">
            <a:xfrm>
              <a:off x="4684470" y="2147601"/>
              <a:ext cx="17067" cy="1707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3" name="Freeform 11">
              <a:extLst>
                <a:ext uri="{FF2B5EF4-FFF2-40B4-BE49-F238E27FC236}">
                  <a16:creationId xmlns:a16="http://schemas.microsoft.com/office/drawing/2014/main" id="{CC6FF088-02C9-46E0-9121-E2A4147C55C9}"/>
                </a:ext>
              </a:extLst>
            </p:cNvPr>
            <p:cNvSpPr>
              <a:spLocks/>
            </p:cNvSpPr>
            <p:nvPr/>
          </p:nvSpPr>
          <p:spPr bwMode="auto">
            <a:xfrm>
              <a:off x="4688738" y="2151870"/>
              <a:ext cx="4268" cy="4269"/>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4" name="Freeform 12">
              <a:extLst>
                <a:ext uri="{FF2B5EF4-FFF2-40B4-BE49-F238E27FC236}">
                  <a16:creationId xmlns:a16="http://schemas.microsoft.com/office/drawing/2014/main" id="{B576313D-5340-47E1-ACD5-21C4FB3F0089}"/>
                </a:ext>
              </a:extLst>
            </p:cNvPr>
            <p:cNvSpPr>
              <a:spLocks/>
            </p:cNvSpPr>
            <p:nvPr/>
          </p:nvSpPr>
          <p:spPr bwMode="auto">
            <a:xfrm>
              <a:off x="4688738" y="2151870"/>
              <a:ext cx="4268" cy="4269"/>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5" name="Oval 13">
              <a:extLst>
                <a:ext uri="{FF2B5EF4-FFF2-40B4-BE49-F238E27FC236}">
                  <a16:creationId xmlns:a16="http://schemas.microsoft.com/office/drawing/2014/main" id="{7EBF98B0-540D-4E9E-8FE2-A3D373F5FCC0}"/>
                </a:ext>
              </a:extLst>
            </p:cNvPr>
            <p:cNvSpPr>
              <a:spLocks noChangeArrowheads="1"/>
            </p:cNvSpPr>
            <p:nvPr/>
          </p:nvSpPr>
          <p:spPr bwMode="auto">
            <a:xfrm>
              <a:off x="4552197" y="5216311"/>
              <a:ext cx="277351" cy="277422"/>
            </a:xfrm>
            <a:prstGeom prst="ellipse">
              <a:avLst/>
            </a:prstGeom>
            <a:noFill/>
            <a:ln>
              <a:solidFill>
                <a:schemeClr val="bg1">
                  <a:lumMod val="95000"/>
                </a:schemeClr>
              </a:solidFill>
            </a:ln>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6" name="Rectangle 14">
              <a:extLst>
                <a:ext uri="{FF2B5EF4-FFF2-40B4-BE49-F238E27FC236}">
                  <a16:creationId xmlns:a16="http://schemas.microsoft.com/office/drawing/2014/main" id="{7B084E14-1C47-4302-9662-54CB3CF5ACC2}"/>
                </a:ext>
              </a:extLst>
            </p:cNvPr>
            <p:cNvSpPr>
              <a:spLocks noChangeArrowheads="1"/>
            </p:cNvSpPr>
            <p:nvPr/>
          </p:nvSpPr>
          <p:spPr bwMode="auto">
            <a:xfrm>
              <a:off x="3942027" y="2497579"/>
              <a:ext cx="1501953" cy="263337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7" name="Freeform 15">
              <a:extLst>
                <a:ext uri="{FF2B5EF4-FFF2-40B4-BE49-F238E27FC236}">
                  <a16:creationId xmlns:a16="http://schemas.microsoft.com/office/drawing/2014/main" id="{39889388-4946-4461-8256-A01E65B72019}"/>
                </a:ext>
              </a:extLst>
            </p:cNvPr>
            <p:cNvSpPr>
              <a:spLocks/>
            </p:cNvSpPr>
            <p:nvPr/>
          </p:nvSpPr>
          <p:spPr bwMode="auto">
            <a:xfrm>
              <a:off x="4560731" y="2258570"/>
              <a:ext cx="311486" cy="72558"/>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8" name="Freeform 16">
              <a:extLst>
                <a:ext uri="{FF2B5EF4-FFF2-40B4-BE49-F238E27FC236}">
                  <a16:creationId xmlns:a16="http://schemas.microsoft.com/office/drawing/2014/main" id="{08D966F7-09AE-4E5A-B911-960BA86B94FF}"/>
                </a:ext>
              </a:extLst>
            </p:cNvPr>
            <p:cNvSpPr>
              <a:spLocks/>
            </p:cNvSpPr>
            <p:nvPr/>
          </p:nvSpPr>
          <p:spPr bwMode="auto">
            <a:xfrm>
              <a:off x="4577799" y="2279911"/>
              <a:ext cx="277351" cy="29878"/>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9" name="Oval 17">
              <a:extLst>
                <a:ext uri="{FF2B5EF4-FFF2-40B4-BE49-F238E27FC236}">
                  <a16:creationId xmlns:a16="http://schemas.microsoft.com/office/drawing/2014/main" id="{9E3388EF-1550-494F-9004-19CC3D5BE211}"/>
                </a:ext>
              </a:extLst>
            </p:cNvPr>
            <p:cNvSpPr>
              <a:spLocks noChangeArrowheads="1"/>
            </p:cNvSpPr>
            <p:nvPr/>
          </p:nvSpPr>
          <p:spPr bwMode="auto">
            <a:xfrm>
              <a:off x="4458325" y="2271375"/>
              <a:ext cx="46938" cy="4695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grpSp>
      <p:pic>
        <p:nvPicPr>
          <p:cNvPr id="36" name="图片 35">
            <a:extLst>
              <a:ext uri="{FF2B5EF4-FFF2-40B4-BE49-F238E27FC236}">
                <a16:creationId xmlns:a16="http://schemas.microsoft.com/office/drawing/2014/main" id="{673CC9F5-DC0C-43BA-BE8C-849E8FC9BC0A}"/>
              </a:ext>
            </a:extLst>
          </p:cNvPr>
          <p:cNvPicPr>
            <a:picLocks noChangeAspect="1"/>
          </p:cNvPicPr>
          <p:nvPr/>
        </p:nvPicPr>
        <p:blipFill>
          <a:blip r:embed="rId2"/>
          <a:stretch>
            <a:fillRect/>
          </a:stretch>
        </p:blipFill>
        <p:spPr>
          <a:xfrm>
            <a:off x="976323" y="2062375"/>
            <a:ext cx="2063824" cy="3669021"/>
          </a:xfrm>
          <a:prstGeom prst="rect">
            <a:avLst/>
          </a:prstGeom>
        </p:spPr>
      </p:pic>
      <p:grpSp>
        <p:nvGrpSpPr>
          <p:cNvPr id="2" name="组合 18">
            <a:extLst>
              <a:ext uri="{FF2B5EF4-FFF2-40B4-BE49-F238E27FC236}">
                <a16:creationId xmlns:a16="http://schemas.microsoft.com/office/drawing/2014/main" id="{8AF2E5E3-3013-40B2-8C1D-D4FD2AC117B3}"/>
              </a:ext>
            </a:extLst>
          </p:cNvPr>
          <p:cNvGrpSpPr/>
          <p:nvPr/>
        </p:nvGrpSpPr>
        <p:grpSpPr>
          <a:xfrm>
            <a:off x="0" y="-610018"/>
            <a:ext cx="2178365" cy="504000"/>
            <a:chOff x="1391478" y="1934817"/>
            <a:chExt cx="2178365" cy="504000"/>
          </a:xfrm>
        </p:grpSpPr>
        <p:sp>
          <p:nvSpPr>
            <p:cNvPr id="3" name="矩形 2">
              <a:extLst>
                <a:ext uri="{FF2B5EF4-FFF2-40B4-BE49-F238E27FC236}">
                  <a16:creationId xmlns:a16="http://schemas.microsoft.com/office/drawing/2014/main" id="{BAA1E70C-5F40-47FA-86BC-AC68AD5A7BFB}"/>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A607F05-0CD5-407F-968E-961182034323}"/>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2E29765-F750-4BE0-9EB2-68FE66592C65}"/>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586E183-4EC4-460B-BEE3-BEA9D789FADB}"/>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23">
            <a:extLst>
              <a:ext uri="{FF2B5EF4-FFF2-40B4-BE49-F238E27FC236}">
                <a16:creationId xmlns:a16="http://schemas.microsoft.com/office/drawing/2014/main" id="{623A2C48-D174-4B11-AF56-634752B9512F}"/>
              </a:ext>
            </a:extLst>
          </p:cNvPr>
          <p:cNvSpPr txBox="1"/>
          <p:nvPr/>
        </p:nvSpPr>
        <p:spPr>
          <a:xfrm>
            <a:off x="1446999" y="551078"/>
            <a:ext cx="10439033" cy="553998"/>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持续期：“时光博物馆”收官图文，讲述伽蓝集团美丽传承</a:t>
            </a:r>
          </a:p>
        </p:txBody>
      </p:sp>
      <p:sp>
        <p:nvSpPr>
          <p:cNvPr id="8" name="矩形 7">
            <a:extLst>
              <a:ext uri="{FF2B5EF4-FFF2-40B4-BE49-F238E27FC236}">
                <a16:creationId xmlns:a16="http://schemas.microsoft.com/office/drawing/2014/main" id="{9EFA650E-3403-42AF-913A-3B596480DF7E}"/>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9" name="矩形 8">
            <a:extLst>
              <a:ext uri="{FF2B5EF4-FFF2-40B4-BE49-F238E27FC236}">
                <a16:creationId xmlns:a16="http://schemas.microsoft.com/office/drawing/2014/main" id="{E2B513D4-B4C9-4630-B2A6-469355D3A2B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30" name="矩形 29">
            <a:extLst>
              <a:ext uri="{FF2B5EF4-FFF2-40B4-BE49-F238E27FC236}">
                <a16:creationId xmlns:a16="http://schemas.microsoft.com/office/drawing/2014/main" id="{B2FA231D-2099-473C-9F38-2672FA05FB59}"/>
              </a:ext>
            </a:extLst>
          </p:cNvPr>
          <p:cNvSpPr/>
          <p:nvPr/>
        </p:nvSpPr>
        <p:spPr>
          <a:xfrm>
            <a:off x="3433632" y="2209307"/>
            <a:ext cx="8224567" cy="3375155"/>
          </a:xfrm>
          <a:prstGeom prst="rect">
            <a:avLst/>
          </a:prstGeom>
        </p:spPr>
        <p:txBody>
          <a:bodyPr wrap="square">
            <a:spAutoFit/>
          </a:bodyPr>
          <a:lstStyle/>
          <a:p>
            <a:pPr lvl="0">
              <a:lnSpc>
                <a:spcPct val="150000"/>
              </a:lnSpc>
            </a:pPr>
            <a:r>
              <a:rPr lang="zh-CN" altLang="en-US" sz="2400" b="1" dirty="0">
                <a:solidFill>
                  <a:srgbClr val="C10001"/>
                </a:solidFill>
                <a:latin typeface="方正清刻本悦宋简体" panose="02000000000000000000" pitchFamily="2" charset="-122"/>
                <a:ea typeface="方正清刻本悦宋简体" panose="02000000000000000000" pitchFamily="2" charset="-122"/>
              </a:rPr>
              <a:t>“时光博物馆”收官图文策划</a:t>
            </a:r>
            <a:r>
              <a:rPr lang="en-US" altLang="zh-CN" sz="2400" b="1" dirty="0">
                <a:solidFill>
                  <a:srgbClr val="C10001"/>
                </a:solidFill>
                <a:latin typeface="方正清刻本悦宋简体" panose="02000000000000000000" pitchFamily="2" charset="-122"/>
                <a:ea typeface="方正清刻本悦宋简体" panose="02000000000000000000" pitchFamily="2" charset="-122"/>
              </a:rPr>
              <a:t>——</a:t>
            </a:r>
          </a:p>
          <a:p>
            <a:pPr lvl="0">
              <a:lnSpc>
                <a:spcPct val="150000"/>
              </a:lnSpc>
            </a:pPr>
            <a:r>
              <a:rPr lang="zh-CN" altLang="en-US" sz="2400" b="1" dirty="0">
                <a:solidFill>
                  <a:srgbClr val="C10001"/>
                </a:solidFill>
                <a:latin typeface="方正清刻本悦宋简体" panose="02000000000000000000" pitchFamily="2" charset="-122"/>
                <a:ea typeface="方正清刻本悦宋简体" panose="02000000000000000000" pitchFamily="2" charset="-122"/>
              </a:rPr>
              <a:t>分享全国巡展优异成绩，缔造专属于伽蓝的时代美丽说</a:t>
            </a:r>
            <a:endParaRPr lang="en-US" altLang="zh-CN" sz="2400" b="1" dirty="0">
              <a:solidFill>
                <a:srgbClr val="C10001"/>
              </a:solidFill>
              <a:latin typeface="方正清刻本悦宋简体" panose="02000000000000000000" pitchFamily="2" charset="-122"/>
              <a:ea typeface="方正清刻本悦宋简体" panose="02000000000000000000" pitchFamily="2" charset="-122"/>
            </a:endParaRPr>
          </a:p>
          <a:p>
            <a:pPr marL="285750" indent="-285750">
              <a:lnSpc>
                <a:spcPct val="150000"/>
              </a:lnSpc>
              <a:buFont typeface="Wingdings" panose="05000000000000000000" pitchFamily="2" charset="2"/>
              <a:buChar char="n"/>
            </a:pPr>
            <a:r>
              <a:rPr lang="zh-CN" altLang="en-US" sz="1600" dirty="0">
                <a:latin typeface="方正清刻本悦宋简体" panose="02000000000000000000" pitchFamily="2" charset="-122"/>
                <a:ea typeface="方正清刻本悦宋简体" panose="02000000000000000000" pitchFamily="2" charset="-122"/>
              </a:rPr>
              <a:t>策划思路：以本次“时光博物馆”全国巡展收官为切入，升华伽蓝品牌作为代表性国民品牌在建国</a:t>
            </a:r>
            <a:r>
              <a:rPr lang="en-US" altLang="zh-CN" sz="1600" dirty="0">
                <a:latin typeface="方正清刻本悦宋简体" panose="02000000000000000000" pitchFamily="2" charset="-122"/>
                <a:ea typeface="方正清刻本悦宋简体" panose="02000000000000000000" pitchFamily="2" charset="-122"/>
              </a:rPr>
              <a:t>70</a:t>
            </a:r>
            <a:r>
              <a:rPr lang="zh-CN" altLang="en-US" sz="1600" dirty="0">
                <a:latin typeface="方正清刻本悦宋简体" panose="02000000000000000000" pitchFamily="2" charset="-122"/>
                <a:ea typeface="方正清刻本悦宋简体" panose="02000000000000000000" pitchFamily="2" charset="-122"/>
              </a:rPr>
              <a:t>周年时代背景下的担当与责任，传递经历岁月的变迁，潮流的更新迭代，伽蓝集团对美丽精致的追求将永久传递。</a:t>
            </a:r>
            <a:endParaRPr lang="en-US" altLang="zh-CN" sz="1600" dirty="0">
              <a:latin typeface="方正清刻本悦宋简体" panose="02000000000000000000" pitchFamily="2" charset="-122"/>
              <a:ea typeface="方正清刻本悦宋简体" panose="02000000000000000000" pitchFamily="2" charset="-122"/>
            </a:endParaRPr>
          </a:p>
          <a:p>
            <a:pPr marL="285750" indent="-285750">
              <a:lnSpc>
                <a:spcPct val="150000"/>
              </a:lnSpc>
              <a:buFont typeface="Wingdings" panose="05000000000000000000" pitchFamily="2" charset="2"/>
              <a:buChar char="n"/>
            </a:pPr>
            <a:r>
              <a:rPr lang="zh-CN" altLang="en-US" sz="1600" dirty="0">
                <a:latin typeface="方正清刻本悦宋简体" panose="02000000000000000000" pitchFamily="2" charset="-122"/>
                <a:ea typeface="方正清刻本悦宋简体" panose="02000000000000000000" pitchFamily="2" charset="-122"/>
              </a:rPr>
              <a:t>发布形式：图文</a:t>
            </a:r>
            <a:endParaRPr lang="en-US" altLang="zh-CN" sz="1600" dirty="0">
              <a:latin typeface="方正清刻本悦宋简体" panose="02000000000000000000" pitchFamily="2" charset="-122"/>
              <a:ea typeface="方正清刻本悦宋简体" panose="02000000000000000000" pitchFamily="2" charset="-122"/>
            </a:endParaRPr>
          </a:p>
          <a:p>
            <a:pPr marL="342900" lvl="0" indent="-342900">
              <a:lnSpc>
                <a:spcPct val="150000"/>
              </a:lnSpc>
              <a:buFont typeface="Wingdings" panose="05000000000000000000" pitchFamily="2" charset="2"/>
              <a:buChar char="n"/>
            </a:pPr>
            <a:r>
              <a:rPr lang="zh-CN" altLang="en-US" sz="1600" dirty="0">
                <a:latin typeface="方正清刻本悦宋简体" panose="02000000000000000000" pitchFamily="2" charset="-122"/>
                <a:ea typeface="方正清刻本悦宋简体" panose="02000000000000000000" pitchFamily="2" charset="-122"/>
              </a:rPr>
              <a:t>发布频次：</a:t>
            </a:r>
            <a:r>
              <a:rPr lang="en-US" altLang="zh-CN" sz="1600" dirty="0">
                <a:latin typeface="方正清刻本悦宋简体" panose="02000000000000000000" pitchFamily="2" charset="-122"/>
                <a:ea typeface="方正清刻本悦宋简体" panose="02000000000000000000" pitchFamily="2" charset="-122"/>
              </a:rPr>
              <a:t>1</a:t>
            </a:r>
            <a:r>
              <a:rPr lang="zh-CN" altLang="en-US" sz="1600" dirty="0">
                <a:latin typeface="方正清刻本悦宋简体" panose="02000000000000000000" pitchFamily="2" charset="-122"/>
                <a:ea typeface="方正清刻本悦宋简体" panose="02000000000000000000" pitchFamily="2" charset="-122"/>
              </a:rPr>
              <a:t>期</a:t>
            </a:r>
            <a:endParaRPr lang="en-US" altLang="zh-CN" sz="1600" dirty="0">
              <a:latin typeface="方正清刻本悦宋简体" panose="02000000000000000000" pitchFamily="2" charset="-122"/>
              <a:ea typeface="方正清刻本悦宋简体" panose="02000000000000000000" pitchFamily="2" charset="-122"/>
            </a:endParaRPr>
          </a:p>
          <a:p>
            <a:pPr marL="342900" lvl="0" indent="-342900">
              <a:lnSpc>
                <a:spcPct val="150000"/>
              </a:lnSpc>
              <a:buFont typeface="Wingdings" panose="05000000000000000000" pitchFamily="2" charset="2"/>
              <a:buChar char="n"/>
            </a:pPr>
            <a:r>
              <a:rPr lang="zh-CN" altLang="en-US" sz="1600" dirty="0">
                <a:latin typeface="方正清刻本悦宋简体" panose="02000000000000000000" pitchFamily="2" charset="-122"/>
                <a:ea typeface="方正清刻本悦宋简体" panose="02000000000000000000" pitchFamily="2" charset="-122"/>
              </a:rPr>
              <a:t>发布平台：人民日报客户端</a:t>
            </a:r>
            <a:r>
              <a:rPr lang="en-US" altLang="zh-CN" sz="1600" dirty="0">
                <a:latin typeface="方正清刻本悦宋简体" panose="02000000000000000000" pitchFamily="2" charset="-122"/>
                <a:ea typeface="方正清刻本悦宋简体" panose="02000000000000000000" pitchFamily="2" charset="-122"/>
              </a:rPr>
              <a:t>【</a:t>
            </a:r>
            <a:r>
              <a:rPr lang="zh-CN" altLang="en-US" sz="1600" dirty="0">
                <a:latin typeface="方正清刻本悦宋简体" panose="02000000000000000000" pitchFamily="2" charset="-122"/>
                <a:ea typeface="方正清刻本悦宋简体" panose="02000000000000000000" pitchFamily="2" charset="-122"/>
              </a:rPr>
              <a:t>社</a:t>
            </a:r>
            <a:r>
              <a:rPr lang="en-US" altLang="zh-CN" sz="1600" dirty="0">
                <a:latin typeface="方正清刻本悦宋简体" panose="02000000000000000000" pitchFamily="2" charset="-122"/>
                <a:ea typeface="方正清刻本悦宋简体" panose="02000000000000000000" pitchFamily="2" charset="-122"/>
              </a:rPr>
              <a:t>】</a:t>
            </a:r>
            <a:r>
              <a:rPr lang="zh-CN" altLang="en-US" sz="1600" dirty="0">
                <a:latin typeface="方正清刻本悦宋简体" panose="02000000000000000000" pitchFamily="2" charset="-122"/>
                <a:ea typeface="方正清刻本悦宋简体" panose="02000000000000000000" pitchFamily="2" charset="-122"/>
              </a:rPr>
              <a:t>频道</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32" name="矩形 31">
            <a:extLst>
              <a:ext uri="{FF2B5EF4-FFF2-40B4-BE49-F238E27FC236}">
                <a16:creationId xmlns:a16="http://schemas.microsoft.com/office/drawing/2014/main" id="{0CB19193-6A93-4581-8EE6-3D3391047E0F}"/>
              </a:ext>
            </a:extLst>
          </p:cNvPr>
          <p:cNvSpPr/>
          <p:nvPr/>
        </p:nvSpPr>
        <p:spPr>
          <a:xfrm>
            <a:off x="1599754" y="3522957"/>
            <a:ext cx="140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1">
            <a:extLst>
              <a:ext uri="{FF2B5EF4-FFF2-40B4-BE49-F238E27FC236}">
                <a16:creationId xmlns:a16="http://schemas.microsoft.com/office/drawing/2014/main" id="{376785F6-71CA-4861-ADC9-7B96771398B7}"/>
              </a:ext>
            </a:extLst>
          </p:cNvPr>
          <p:cNvSpPr txBox="1"/>
          <p:nvPr/>
        </p:nvSpPr>
        <p:spPr>
          <a:xfrm>
            <a:off x="1596816" y="3547740"/>
            <a:ext cx="1370201" cy="338554"/>
          </a:xfrm>
          <a:prstGeom prst="rect">
            <a:avLst/>
          </a:prstGeom>
          <a:noFill/>
        </p:spPr>
        <p:txBody>
          <a:bodyPr wrap="square" rtlCol="0">
            <a:spAutoFit/>
          </a:bodyPr>
          <a:lstStyle/>
          <a:p>
            <a:r>
              <a:rPr lang="zh-CN" altLang="en-US" sz="800" dirty="0">
                <a:latin typeface="方正清刻本悦宋简体" panose="02000000000000000000" pitchFamily="2" charset="-122"/>
                <a:ea typeface="方正清刻本悦宋简体" panose="02000000000000000000" pitchFamily="2" charset="-122"/>
              </a:rPr>
              <a:t>伽蓝集团助力</a:t>
            </a:r>
            <a:r>
              <a:rPr lang="en-US" altLang="zh-CN" sz="800" dirty="0">
                <a:latin typeface="方正清刻本悦宋简体" panose="02000000000000000000" pitchFamily="2" charset="-122"/>
                <a:ea typeface="方正清刻本悦宋简体" panose="02000000000000000000" pitchFamily="2" charset="-122"/>
              </a:rPr>
              <a:t>2019</a:t>
            </a:r>
            <a:r>
              <a:rPr lang="zh-CN" altLang="en-US" sz="800" dirty="0">
                <a:latin typeface="方正清刻本悦宋简体" panose="02000000000000000000" pitchFamily="2" charset="-122"/>
                <a:ea typeface="方正清刻本悦宋简体" panose="02000000000000000000" pitchFamily="2" charset="-122"/>
              </a:rPr>
              <a:t>时光博物馆全国巡展完美收官</a:t>
            </a:r>
          </a:p>
        </p:txBody>
      </p:sp>
      <p:sp>
        <p:nvSpPr>
          <p:cNvPr id="34" name="矩形 33">
            <a:extLst>
              <a:ext uri="{FF2B5EF4-FFF2-40B4-BE49-F238E27FC236}">
                <a16:creationId xmlns:a16="http://schemas.microsoft.com/office/drawing/2014/main" id="{1BC1F7AE-1927-4EFB-ABF6-DE01B5AA5E46}"/>
              </a:ext>
            </a:extLst>
          </p:cNvPr>
          <p:cNvSpPr/>
          <p:nvPr/>
        </p:nvSpPr>
        <p:spPr>
          <a:xfrm>
            <a:off x="655835" y="3450115"/>
            <a:ext cx="2628000" cy="583987"/>
          </a:xfrm>
          <a:prstGeom prst="rect">
            <a:avLst/>
          </a:prstGeom>
          <a:no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C1C92B18-C287-466C-8144-1025124A1377}"/>
              </a:ext>
            </a:extLst>
          </p:cNvPr>
          <p:cNvPicPr>
            <a:picLocks noChangeAspect="1"/>
          </p:cNvPicPr>
          <p:nvPr/>
        </p:nvPicPr>
        <p:blipFill>
          <a:blip r:embed="rId3"/>
          <a:stretch>
            <a:fillRect/>
          </a:stretch>
        </p:blipFill>
        <p:spPr>
          <a:xfrm>
            <a:off x="968470" y="3531052"/>
            <a:ext cx="650381" cy="497614"/>
          </a:xfrm>
          <a:prstGeom prst="rect">
            <a:avLst/>
          </a:prstGeom>
        </p:spPr>
      </p:pic>
    </p:spTree>
    <p:extLst>
      <p:ext uri="{BB962C8B-B14F-4D97-AF65-F5344CB8AC3E}">
        <p14:creationId xmlns:p14="http://schemas.microsoft.com/office/powerpoint/2010/main" val="3695962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7D69166-3526-48C3-BDDC-112CAD7A8109}"/>
              </a:ext>
            </a:extLst>
          </p:cNvPr>
          <p:cNvGraphicFramePr>
            <a:graphicFrameLocks noGrp="1"/>
          </p:cNvGraphicFramePr>
          <p:nvPr>
            <p:extLst>
              <p:ext uri="{D42A27DB-BD31-4B8C-83A1-F6EECF244321}">
                <p14:modId xmlns:p14="http://schemas.microsoft.com/office/powerpoint/2010/main" val="1226127102"/>
              </p:ext>
            </p:extLst>
          </p:nvPr>
        </p:nvGraphicFramePr>
        <p:xfrm>
          <a:off x="695325" y="1127352"/>
          <a:ext cx="10801350" cy="3829882"/>
        </p:xfrm>
        <a:graphic>
          <a:graphicData uri="http://schemas.openxmlformats.org/drawingml/2006/table">
            <a:tbl>
              <a:tblPr/>
              <a:tblGrid>
                <a:gridCol w="1120222">
                  <a:extLst>
                    <a:ext uri="{9D8B030D-6E8A-4147-A177-3AD203B41FA5}">
                      <a16:colId xmlns:a16="http://schemas.microsoft.com/office/drawing/2014/main" val="20000"/>
                    </a:ext>
                  </a:extLst>
                </a:gridCol>
                <a:gridCol w="1007166">
                  <a:extLst>
                    <a:ext uri="{9D8B030D-6E8A-4147-A177-3AD203B41FA5}">
                      <a16:colId xmlns:a16="http://schemas.microsoft.com/office/drawing/2014/main" val="20002"/>
                    </a:ext>
                  </a:extLst>
                </a:gridCol>
                <a:gridCol w="5629911">
                  <a:extLst>
                    <a:ext uri="{9D8B030D-6E8A-4147-A177-3AD203B41FA5}">
                      <a16:colId xmlns:a16="http://schemas.microsoft.com/office/drawing/2014/main" val="20003"/>
                    </a:ext>
                  </a:extLst>
                </a:gridCol>
                <a:gridCol w="1507185">
                  <a:extLst>
                    <a:ext uri="{9D8B030D-6E8A-4147-A177-3AD203B41FA5}">
                      <a16:colId xmlns:a16="http://schemas.microsoft.com/office/drawing/2014/main" val="20004"/>
                    </a:ext>
                  </a:extLst>
                </a:gridCol>
                <a:gridCol w="1536866">
                  <a:extLst>
                    <a:ext uri="{9D8B030D-6E8A-4147-A177-3AD203B41FA5}">
                      <a16:colId xmlns:a16="http://schemas.microsoft.com/office/drawing/2014/main" val="20005"/>
                    </a:ext>
                  </a:extLst>
                </a:gridCol>
              </a:tblGrid>
              <a:tr h="851434">
                <a:tc gridSpan="5">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伽蓝集团</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人民日报新媒体</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流动的时光 行进的中国</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 内容策划</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12938">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合作项目</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资源名称</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资源详情</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资源位置</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发布频次</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extLst>
                  <a:ext uri="{0D108BD9-81ED-4DB2-BD59-A6C34878D82A}">
                    <a16:rowId xmlns:a16="http://schemas.microsoft.com/office/drawing/2014/main" val="10001"/>
                  </a:ext>
                </a:extLst>
              </a:tr>
              <a:tr h="835940">
                <a:tc rowSpan="4">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线下呈现</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馆内展示、互动</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“时光供销社”内展示伽蓝集团定制礼盒，满载时代美丽记忆的经典物件</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“时光博物馆”移动快闪店</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a:solidFill>
                            <a:schemeClr val="tx1"/>
                          </a:solidFill>
                          <a:latin typeface="方正清刻本悦宋简体" panose="02000000000000000000" pitchFamily="2" charset="-122"/>
                          <a:ea typeface="方正清刻本悦宋简体" panose="02000000000000000000" pitchFamily="2" charset="-122"/>
                          <a:cs typeface="南宋书局体" charset="0"/>
                        </a:rPr>
                        <a:t>线下活动</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7539">
                <a:tc vMerge="1">
                  <a:txBody>
                    <a:bodyPr/>
                    <a:lstStyle/>
                    <a:p>
                      <a:endParaRPr lang="zh-CN" altLang="en-US"/>
                    </a:p>
                  </a:txBody>
                  <a:tcPr>
                    <a:lnT w="6350" cap="flat" cmpd="sng" algn="ctr">
                      <a:solidFill>
                        <a:srgbClr val="000000"/>
                      </a:solidFill>
                      <a:prstDash val="solid"/>
                      <a:round/>
                      <a:headEnd type="none" w="med" len="med"/>
                      <a:tailEnd type="none" w="med" len="med"/>
                    </a:lnT>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200" kern="1200" dirty="0">
                        <a:solidFill>
                          <a:schemeClr val="tx1"/>
                        </a:solidFill>
                        <a:latin typeface="方正清刻本悦宋简体" panose="02000000000000000000" pitchFamily="2" charset="-122"/>
                        <a:ea typeface="方正清刻本悦宋简体" panose="02000000000000000000" pitchFamily="2" charset="-122"/>
                        <a:cs typeface="+mn-cs"/>
                      </a:endParaRPr>
                    </a:p>
                  </a:txBody>
                  <a:tcPr marL="12627" marR="12627" marT="12627"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在“时光照相馆”环节中，体现伽蓝集团品牌</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logo</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照相道具（手举牌、扇子等）</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zh-CN" altLang="en-US"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tcPr>
                </a:tc>
                <a:tc vMerge="1">
                  <a:txBody>
                    <a:bodyPr/>
                    <a:lstStyle/>
                    <a:p>
                      <a:pPr marL="0" algn="ctr" defTabSz="914400" rtl="0" eaLnBrk="1" fontAlgn="ctr" latinLnBrk="1" hangingPunct="1"/>
                      <a:endParaRPr lang="zh-CN" altLang="en-US"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tc>
                <a:extLst>
                  <a:ext uri="{0D108BD9-81ED-4DB2-BD59-A6C34878D82A}">
                    <a16:rowId xmlns:a16="http://schemas.microsoft.com/office/drawing/2014/main" val="719927236"/>
                  </a:ext>
                </a:extLst>
              </a:tr>
              <a:tr h="492889">
                <a:tc vMerge="1">
                  <a:txBody>
                    <a:bodyPr/>
                    <a:lstStyle/>
                    <a:p>
                      <a:endParaRPr lang="zh-CN" altLang="en-US"/>
                    </a:p>
                  </a:txBody>
                  <a:tcPr>
                    <a:lnT w="6350" cap="flat" cmpd="sng" algn="ctr">
                      <a:solidFill>
                        <a:srgbClr val="000000"/>
                      </a:solidFill>
                      <a:prstDash val="solid"/>
                      <a:round/>
                      <a:headEnd type="none" w="med" len="med"/>
                      <a:tailEnd type="none" w="med" len="med"/>
                    </a:lnT>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品牌呈现</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“时光博物馆”场馆内时光伙伴墙呈现伽蓝集团品牌信息。</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vMerge="1">
                  <a:txBody>
                    <a:bodyPr/>
                    <a:lstStyle/>
                    <a:p>
                      <a:endParaRPr lang="zh-CN" altLang="en-US"/>
                    </a:p>
                  </a:txBody>
                  <a:tcPr>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576309609"/>
                  </a:ext>
                </a:extLst>
              </a:tr>
              <a:tr h="479142">
                <a:tc vMerge="1">
                  <a:txBody>
                    <a:bodyPr/>
                    <a:lstStyle/>
                    <a:p>
                      <a:endParaRPr lang="zh-CN" altLang="en-US"/>
                    </a:p>
                  </a:txBody>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“时光博物馆”场馆内宣传物料植入伽蓝集团品牌信息。</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zh-CN" altLang="en-US" sz="16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zh-CN" altLang="en-US" sz="16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tc>
                <a:extLst>
                  <a:ext uri="{0D108BD9-81ED-4DB2-BD59-A6C34878D82A}">
                    <a16:rowId xmlns:a16="http://schemas.microsoft.com/office/drawing/2014/main" val="3707040952"/>
                  </a:ext>
                </a:extLst>
              </a:tr>
            </a:tbl>
          </a:graphicData>
        </a:graphic>
      </p:graphicFrame>
      <p:grpSp>
        <p:nvGrpSpPr>
          <p:cNvPr id="3" name="组合 18">
            <a:extLst>
              <a:ext uri="{FF2B5EF4-FFF2-40B4-BE49-F238E27FC236}">
                <a16:creationId xmlns:a16="http://schemas.microsoft.com/office/drawing/2014/main" id="{D9DAD06D-F9FE-4BDA-9DD2-59FA1957A770}"/>
              </a:ext>
            </a:extLst>
          </p:cNvPr>
          <p:cNvGrpSpPr/>
          <p:nvPr/>
        </p:nvGrpSpPr>
        <p:grpSpPr>
          <a:xfrm>
            <a:off x="0" y="-610018"/>
            <a:ext cx="2178365" cy="504000"/>
            <a:chOff x="1391478" y="1934817"/>
            <a:chExt cx="2178365" cy="504000"/>
          </a:xfrm>
        </p:grpSpPr>
        <p:sp>
          <p:nvSpPr>
            <p:cNvPr id="4" name="矩形 3">
              <a:extLst>
                <a:ext uri="{FF2B5EF4-FFF2-40B4-BE49-F238E27FC236}">
                  <a16:creationId xmlns:a16="http://schemas.microsoft.com/office/drawing/2014/main" id="{6537F926-2B04-4E41-A0EB-9B3822525F23}"/>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C67CFC3-E8D0-4170-8815-8AF0411FB1DB}"/>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02DA55B-0A1D-404B-BCBC-CA0428D70BFF}"/>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5F69990-F7D6-452F-A504-15F76A0ECC08}"/>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05620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2C9E275-87A2-43EF-9755-A555E6FDDD6B}"/>
              </a:ext>
            </a:extLst>
          </p:cNvPr>
          <p:cNvGraphicFramePr>
            <a:graphicFrameLocks noGrp="1"/>
          </p:cNvGraphicFramePr>
          <p:nvPr>
            <p:extLst>
              <p:ext uri="{D42A27DB-BD31-4B8C-83A1-F6EECF244321}">
                <p14:modId xmlns:p14="http://schemas.microsoft.com/office/powerpoint/2010/main" val="1349484973"/>
              </p:ext>
            </p:extLst>
          </p:nvPr>
        </p:nvGraphicFramePr>
        <p:xfrm>
          <a:off x="695325" y="269268"/>
          <a:ext cx="10801350" cy="6392489"/>
        </p:xfrm>
        <a:graphic>
          <a:graphicData uri="http://schemas.openxmlformats.org/drawingml/2006/table">
            <a:tbl>
              <a:tblPr/>
              <a:tblGrid>
                <a:gridCol w="1120222">
                  <a:extLst>
                    <a:ext uri="{9D8B030D-6E8A-4147-A177-3AD203B41FA5}">
                      <a16:colId xmlns:a16="http://schemas.microsoft.com/office/drawing/2014/main" val="20000"/>
                    </a:ext>
                  </a:extLst>
                </a:gridCol>
                <a:gridCol w="1007166">
                  <a:extLst>
                    <a:ext uri="{9D8B030D-6E8A-4147-A177-3AD203B41FA5}">
                      <a16:colId xmlns:a16="http://schemas.microsoft.com/office/drawing/2014/main" val="20002"/>
                    </a:ext>
                  </a:extLst>
                </a:gridCol>
                <a:gridCol w="5629911">
                  <a:extLst>
                    <a:ext uri="{9D8B030D-6E8A-4147-A177-3AD203B41FA5}">
                      <a16:colId xmlns:a16="http://schemas.microsoft.com/office/drawing/2014/main" val="20003"/>
                    </a:ext>
                  </a:extLst>
                </a:gridCol>
                <a:gridCol w="1748651">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415955">
                <a:tc gridSpan="5">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伽蓝集团</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人民日报新媒体</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流动的时光 行进的中国</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 内容策划</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37114">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合作项目</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资源名称</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资源详情</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资源位置</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发布频次</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extLst>
                  <a:ext uri="{0D108BD9-81ED-4DB2-BD59-A6C34878D82A}">
                    <a16:rowId xmlns:a16="http://schemas.microsoft.com/office/drawing/2014/main" val="10001"/>
                  </a:ext>
                </a:extLst>
              </a:tr>
              <a:tr h="464637">
                <a:tc rowSpan="9">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线下呈现</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称号授权</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人民日报新媒体中心授予伽蓝集团“时光伙伴”称号。</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8073">
                <a:tc vMerge="1">
                  <a:txBody>
                    <a:bodyPr/>
                    <a:lstStyle/>
                    <a:p>
                      <a:endParaRPr lang="zh-CN" altLang="en-US"/>
                    </a:p>
                  </a:txBody>
                  <a:tcPr/>
                </a:tc>
                <a:tc rowSpan="4">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图文策划</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人民日报客户端微博传播活动时露出伽蓝定制礼盒画面。</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人民日报微博</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a:solidFill>
                            <a:schemeClr val="tx1"/>
                          </a:solidFill>
                          <a:latin typeface="方正清刻本悦宋简体" panose="02000000000000000000" pitchFamily="2" charset="-122"/>
                          <a:ea typeface="方正清刻本悦宋简体" panose="02000000000000000000" pitchFamily="2" charset="-122"/>
                          <a:cs typeface="南宋书局体" charset="0"/>
                        </a:rPr>
                        <a:t>条</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51243">
                <a:tc vMerge="1">
                  <a:txBody>
                    <a:bodyPr/>
                    <a:lstStyle/>
                    <a:p>
                      <a:endParaRPr lang="zh-CN" altLang="en-US"/>
                    </a:p>
                  </a:txBody>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600" kern="1200" dirty="0">
                        <a:solidFill>
                          <a:schemeClr val="tx1"/>
                        </a:solidFill>
                        <a:latin typeface="南宋书局体" charset="0"/>
                        <a:ea typeface="南宋书局体" charset="0"/>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全国巡展期，人民日报客户端微信传播活动时露出伽蓝定制礼盒画面。</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人民日报微信</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期</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1243">
                <a:tc v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zh-CN" sz="1600" kern="1200" dirty="0">
                        <a:solidFill>
                          <a:schemeClr val="tx1"/>
                        </a:solidFill>
                        <a:latin typeface="南宋书局体" charset="0"/>
                        <a:ea typeface="南宋书局体" charset="0"/>
                        <a:cs typeface="南宋书局体" charset="0"/>
                      </a:endParaRP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600" kern="1200" dirty="0">
                        <a:solidFill>
                          <a:schemeClr val="tx1"/>
                        </a:solidFill>
                        <a:latin typeface="南宋书局体" charset="0"/>
                        <a:ea typeface="南宋书局体" charset="0"/>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预热期，人民日报新媒体中心策划并发布带有伽蓝定制礼盒图文，唤起国民对于国货美妆品牌的记忆</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社</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频道</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篇</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2512967"/>
                  </a:ext>
                </a:extLst>
              </a:tr>
              <a:tr h="819909">
                <a:tc vMerge="1">
                  <a:txBody>
                    <a:bodyPr/>
                    <a:lstStyle/>
                    <a:p>
                      <a:endParaRPr lang="zh-CN" altLang="en-US"/>
                    </a:p>
                  </a:txBody>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收官期，人民日报新媒体中心策划并发布活动收官图文，阐述时光博物馆掀起的火爆传播效果，传递伽蓝国货品牌焕发出的新势能。</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社</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频道</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篇</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3254569"/>
                  </a:ext>
                </a:extLst>
              </a:tr>
              <a:tr h="551243">
                <a:tc vMerge="1">
                  <a:txBody>
                    <a:bodyPr/>
                    <a:lstStyle/>
                    <a:p>
                      <a:endParaRPr lang="zh-CN" altLang="en-US"/>
                    </a:p>
                  </a:txBody>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a:solidFill>
                            <a:schemeClr val="tx1"/>
                          </a:solidFill>
                          <a:latin typeface="方正清刻本悦宋简体" panose="02000000000000000000" pitchFamily="2" charset="-122"/>
                          <a:ea typeface="方正清刻本悦宋简体" panose="02000000000000000000" pitchFamily="2" charset="-122"/>
                          <a:cs typeface="南宋书局体" charset="0"/>
                        </a:rPr>
                        <a:t>定制街采短视频</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buFont typeface="Wingdings" panose="05000000000000000000" pitchFamily="2" charset="2"/>
                        <a:buNone/>
                      </a:pPr>
                      <a:r>
                        <a:rPr lang="zh-CN" altLang="en-US" sz="1600">
                          <a:solidFill>
                            <a:prstClr val="black">
                              <a:lumMod val="85000"/>
                              <a:lumOff val="15000"/>
                            </a:prstClr>
                          </a:solidFill>
                          <a:latin typeface="方正清刻本悦宋简体" panose="02000000000000000000" pitchFamily="2" charset="-122"/>
                          <a:ea typeface="方正清刻本悦宋简体" panose="02000000000000000000" pitchFamily="2" charset="-122"/>
                        </a:rPr>
                        <a:t>以建国</a:t>
                      </a:r>
                      <a:r>
                        <a:rPr lang="en-US" altLang="zh-CN" sz="1600">
                          <a:solidFill>
                            <a:prstClr val="black">
                              <a:lumMod val="85000"/>
                              <a:lumOff val="15000"/>
                            </a:prstClr>
                          </a:solidFill>
                          <a:latin typeface="方正清刻本悦宋简体" panose="02000000000000000000" pitchFamily="2" charset="-122"/>
                          <a:ea typeface="方正清刻本悦宋简体" panose="02000000000000000000" pitchFamily="2" charset="-122"/>
                        </a:rPr>
                        <a:t>70</a:t>
                      </a:r>
                      <a:r>
                        <a:rPr lang="zh-CN" altLang="en-US" sz="1600">
                          <a:solidFill>
                            <a:prstClr val="black">
                              <a:lumMod val="85000"/>
                              <a:lumOff val="15000"/>
                            </a:prstClr>
                          </a:solidFill>
                          <a:latin typeface="方正清刻本悦宋简体" panose="02000000000000000000" pitchFamily="2" charset="-122"/>
                          <a:ea typeface="方正清刻本悦宋简体" panose="02000000000000000000" pitchFamily="2" charset="-122"/>
                        </a:rPr>
                        <a:t>周年的美丽变迁为主题概念，跟随镜头选取不同年龄层次不同职业的大众群体，搜寻他们记忆库中最具代表性的国货美妆产品（该部分可采用伽蓝集团最具代表性品牌的部分产品作为备选）共同追溯旧时光赋予的美丽印记</a:t>
                      </a:r>
                      <a:endParaRPr lang="en-US" altLang="zh-CN" sz="1600">
                        <a:solidFill>
                          <a:prstClr val="black">
                            <a:lumMod val="85000"/>
                            <a:lumOff val="15000"/>
                          </a:prstClr>
                        </a:solidFill>
                        <a:latin typeface="方正清刻本悦宋简体" panose="02000000000000000000" pitchFamily="2" charset="-122"/>
                        <a:ea typeface="方正清刻本悦宋简体" panose="02000000000000000000" pitchFamily="2" charset="-122"/>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社</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频道</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期</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51243">
                <a:tc vMerge="1">
                  <a:txBody>
                    <a:bodyPr/>
                    <a:lstStyle/>
                    <a:p>
                      <a:endParaRPr lang="zh-CN" altLang="en-US"/>
                    </a:p>
                  </a:txBody>
                  <a:tcPr>
                    <a:lnT w="6350" cap="flat" cmpd="sng" algn="ctr">
                      <a:solidFill>
                        <a:srgbClr val="000000"/>
                      </a:solidFill>
                      <a:prstDash val="solid"/>
                      <a:round/>
                      <a:headEnd type="none" w="med" len="med"/>
                      <a:tailEnd type="none" w="med" len="med"/>
                    </a:lnT>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探馆直播</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人民日报新媒体小编进行探馆直播时，露出伽蓝定制礼盒画面。</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直播大厅</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期</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65176">
                <a:tc vMerge="1">
                  <a:txBody>
                    <a:bodyPr/>
                    <a:lstStyle/>
                    <a:p>
                      <a:endParaRPr lang="zh-CN" altLang="en-US"/>
                    </a:p>
                  </a:txBody>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专题展示、互动</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人民日报客户端首页</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专题页呈现伽蓝集团品牌信息。</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2019</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年</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7</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月</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-9</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月专题上线期间</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2865006"/>
                  </a:ext>
                </a:extLst>
              </a:tr>
              <a:tr h="819909">
                <a:tc vMerge="1">
                  <a:txBody>
                    <a:bodyPr/>
                    <a:lstStyle/>
                    <a:p>
                      <a:endParaRPr lang="zh-CN" altLang="en-US"/>
                    </a:p>
                  </a:txBody>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en-US" altLang="zh-CN" sz="16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网友可通过签到、答题等互动活动，申领由时光伙伴送出的大礼包一份；伽蓝集团可提供礼品，所提供的奖品将于专题中呈现。</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zh-CN" altLang="en-US"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algn="ctr" defTabSz="914400" rtl="0" eaLnBrk="1" fontAlgn="ctr" latinLnBrk="1" hangingPunct="1"/>
                      <a:endParaRPr lang="zh-CN" altLang="en-US"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284373"/>
                  </a:ext>
                </a:extLst>
              </a:tr>
            </a:tbl>
          </a:graphicData>
        </a:graphic>
      </p:graphicFrame>
    </p:spTree>
    <p:extLst>
      <p:ext uri="{BB962C8B-B14F-4D97-AF65-F5344CB8AC3E}">
        <p14:creationId xmlns:p14="http://schemas.microsoft.com/office/powerpoint/2010/main" val="3815089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560E0033-C097-489B-A720-FF2D6C0D496B}"/>
              </a:ext>
            </a:extLst>
          </p:cNvPr>
          <p:cNvGraphicFramePr>
            <a:graphicFrameLocks noGrp="1"/>
          </p:cNvGraphicFramePr>
          <p:nvPr>
            <p:extLst>
              <p:ext uri="{D42A27DB-BD31-4B8C-83A1-F6EECF244321}">
                <p14:modId xmlns:p14="http://schemas.microsoft.com/office/powerpoint/2010/main" val="1115625888"/>
              </p:ext>
            </p:extLst>
          </p:nvPr>
        </p:nvGraphicFramePr>
        <p:xfrm>
          <a:off x="239844" y="1153553"/>
          <a:ext cx="11812248" cy="4647638"/>
        </p:xfrm>
        <a:graphic>
          <a:graphicData uri="http://schemas.openxmlformats.org/drawingml/2006/table">
            <a:tbl>
              <a:tblPr/>
              <a:tblGrid>
                <a:gridCol w="2893100">
                  <a:extLst>
                    <a:ext uri="{9D8B030D-6E8A-4147-A177-3AD203B41FA5}">
                      <a16:colId xmlns:a16="http://schemas.microsoft.com/office/drawing/2014/main" val="20001"/>
                    </a:ext>
                  </a:extLst>
                </a:gridCol>
                <a:gridCol w="2411945">
                  <a:extLst>
                    <a:ext uri="{9D8B030D-6E8A-4147-A177-3AD203B41FA5}">
                      <a16:colId xmlns:a16="http://schemas.microsoft.com/office/drawing/2014/main" val="20002"/>
                    </a:ext>
                  </a:extLst>
                </a:gridCol>
                <a:gridCol w="1804516">
                  <a:extLst>
                    <a:ext uri="{9D8B030D-6E8A-4147-A177-3AD203B41FA5}">
                      <a16:colId xmlns:a16="http://schemas.microsoft.com/office/drawing/2014/main" val="20003"/>
                    </a:ext>
                  </a:extLst>
                </a:gridCol>
                <a:gridCol w="2549767">
                  <a:extLst>
                    <a:ext uri="{9D8B030D-6E8A-4147-A177-3AD203B41FA5}">
                      <a16:colId xmlns:a16="http://schemas.microsoft.com/office/drawing/2014/main" val="20004"/>
                    </a:ext>
                  </a:extLst>
                </a:gridCol>
                <a:gridCol w="2152920">
                  <a:extLst>
                    <a:ext uri="{9D8B030D-6E8A-4147-A177-3AD203B41FA5}">
                      <a16:colId xmlns:a16="http://schemas.microsoft.com/office/drawing/2014/main" val="2784446169"/>
                    </a:ext>
                  </a:extLst>
                </a:gridCol>
              </a:tblGrid>
              <a:tr h="812125">
                <a:tc gridSpan="5">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南宋书局体" charset="0"/>
                          <a:ea typeface="南宋书局体" charset="0"/>
                          <a:cs typeface="南宋书局体" charset="0"/>
                        </a:rPr>
                        <a:t>伽蓝集团</a:t>
                      </a:r>
                      <a:r>
                        <a:rPr lang="en-US" altLang="zh-CN" sz="2400" b="0" i="0" u="none" strike="noStrike" dirty="0">
                          <a:solidFill>
                            <a:schemeClr val="tx1"/>
                          </a:solidFill>
                          <a:effectLst/>
                          <a:latin typeface="南宋书局体" charset="0"/>
                          <a:ea typeface="南宋书局体" charset="0"/>
                          <a:cs typeface="南宋书局体" charset="0"/>
                        </a:rPr>
                        <a:t>-</a:t>
                      </a:r>
                      <a:r>
                        <a:rPr lang="zh-CN" altLang="en-US" sz="2400" b="0" i="0" u="none" strike="noStrike" dirty="0">
                          <a:solidFill>
                            <a:schemeClr val="tx1"/>
                          </a:solidFill>
                          <a:effectLst/>
                          <a:latin typeface="南宋书局体" charset="0"/>
                          <a:ea typeface="南宋书局体" charset="0"/>
                          <a:cs typeface="南宋书局体" charset="0"/>
                        </a:rPr>
                        <a:t>人民日报新媒体</a:t>
                      </a:r>
                      <a:r>
                        <a:rPr lang="en-US" altLang="zh-CN" sz="2400" b="0" i="0" u="none" strike="noStrike" dirty="0">
                          <a:solidFill>
                            <a:schemeClr val="tx1"/>
                          </a:solidFill>
                          <a:effectLst/>
                          <a:latin typeface="南宋书局体" charset="0"/>
                          <a:ea typeface="南宋书局体" charset="0"/>
                          <a:cs typeface="南宋书局体" charset="0"/>
                        </a:rPr>
                        <a:t>【</a:t>
                      </a:r>
                      <a:r>
                        <a:rPr lang="zh-CN" altLang="en-US" sz="2400" b="0" i="0" u="none" strike="noStrike" dirty="0">
                          <a:solidFill>
                            <a:schemeClr val="tx1"/>
                          </a:solidFill>
                          <a:effectLst/>
                          <a:latin typeface="南宋书局体" charset="0"/>
                          <a:ea typeface="南宋书局体" charset="0"/>
                          <a:cs typeface="南宋书局体" charset="0"/>
                        </a:rPr>
                        <a:t>流动的时光 行进的中国</a:t>
                      </a:r>
                      <a:r>
                        <a:rPr lang="en-US" altLang="zh-CN" sz="2400" b="0" i="0" u="none" strike="noStrike" dirty="0">
                          <a:solidFill>
                            <a:schemeClr val="tx1"/>
                          </a:solidFill>
                          <a:effectLst/>
                          <a:latin typeface="南宋书局体" charset="0"/>
                          <a:ea typeface="南宋书局体" charset="0"/>
                          <a:cs typeface="南宋书局体" charset="0"/>
                        </a:rPr>
                        <a:t>】</a:t>
                      </a:r>
                      <a:r>
                        <a:rPr lang="zh-CN" altLang="en-US" sz="2400" b="0" i="0" u="none" strike="noStrike" dirty="0">
                          <a:solidFill>
                            <a:schemeClr val="tx1"/>
                          </a:solidFill>
                          <a:effectLst/>
                          <a:latin typeface="南宋书局体" charset="0"/>
                          <a:ea typeface="南宋书局体" charset="0"/>
                          <a:cs typeface="南宋书局体" charset="0"/>
                        </a:rPr>
                        <a:t> 黄金硬广</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fontAlgn="ctr" latinLnBrk="0" hangingPunct="1"/>
                      <a:endParaRPr lang="zh-CN" altLang="en-US" sz="1600" b="1" i="0" u="none" strike="noStrike" kern="1200" dirty="0">
                        <a:solidFill>
                          <a:srgbClr val="FFFFFF"/>
                        </a:solidFill>
                        <a:effectLst/>
                        <a:latin typeface="华文中宋" panose="02010600040101010101" pitchFamily="2" charset="-122"/>
                        <a:ea typeface="华文中宋" panose="02010600040101010101" pitchFamily="2" charset="-122"/>
                        <a:cs typeface="+mn-cs"/>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hMerge="1">
                  <a:txBody>
                    <a:bodyPr/>
                    <a:lstStyle/>
                    <a:p>
                      <a:pPr marL="0" algn="ctr" defTabSz="914400" rtl="0" eaLnBrk="1" fontAlgn="ctr" latinLnBrk="0" hangingPunct="1"/>
                      <a:endParaRPr lang="zh-CN" altLang="en-US" sz="1600" b="1" i="0" u="none" strike="noStrike" kern="1200" dirty="0">
                        <a:solidFill>
                          <a:srgbClr val="FFFFFF"/>
                        </a:solidFill>
                        <a:effectLst/>
                        <a:latin typeface="华文中宋" panose="02010600040101010101" pitchFamily="2" charset="-122"/>
                        <a:ea typeface="华文中宋" panose="02010600040101010101" pitchFamily="2" charset="-122"/>
                        <a:cs typeface="+mn-cs"/>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hMerge="1">
                  <a:txBody>
                    <a:bodyPr/>
                    <a:lstStyle/>
                    <a:p>
                      <a:pPr marL="0" algn="ctr" defTabSz="914400" rtl="0" eaLnBrk="1" fontAlgn="ctr" latinLnBrk="0" hangingPunct="1"/>
                      <a:endParaRPr lang="zh-CN" altLang="en-US" sz="1600" b="1" i="0" u="none" strike="noStrike" kern="1200" dirty="0">
                        <a:solidFill>
                          <a:srgbClr val="FFFFFF"/>
                        </a:solidFill>
                        <a:effectLst/>
                        <a:latin typeface="华文中宋" panose="02010600040101010101" pitchFamily="2" charset="-122"/>
                        <a:ea typeface="华文中宋" panose="02010600040101010101" pitchFamily="2" charset="-122"/>
                        <a:cs typeface="+mn-cs"/>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hMerge="1">
                  <a:txBody>
                    <a:bodyPr/>
                    <a:lstStyle/>
                    <a:p>
                      <a:endParaRPr lang="zh-CN" altLang="en-US"/>
                    </a:p>
                  </a:txBody>
                  <a:tcPr/>
                </a:tc>
                <a:extLst>
                  <a:ext uri="{0D108BD9-81ED-4DB2-BD59-A6C34878D82A}">
                    <a16:rowId xmlns:a16="http://schemas.microsoft.com/office/drawing/2014/main" val="1497677590"/>
                  </a:ext>
                </a:extLst>
              </a:tr>
              <a:tr h="624160">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资源名称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资源位置</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发布频次（天）</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刊例单价（万）</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刊例总价（万）</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extLst>
                  <a:ext uri="{0D108BD9-81ED-4DB2-BD59-A6C34878D82A}">
                    <a16:rowId xmlns:a16="http://schemas.microsoft.com/office/drawing/2014/main" val="10000"/>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开机画面</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人民日报客户端开机大屏</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2</a:t>
                      </a:r>
                      <a:endPar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300</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5">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857</a:t>
                      </a:r>
                      <a:r>
                        <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万</a:t>
                      </a:r>
                      <a:endPar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7002" marR="7002" marT="7002"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长通栏</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闻频道</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2</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240</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3031238951"/>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信息流图文</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组图</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16-20</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条</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闻频道</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1</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60</a:t>
                      </a:r>
                      <a:r>
                        <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万</a:t>
                      </a:r>
                      <a:endPar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3758486734"/>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信息流图文</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静态大图</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16-20</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条</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社频道</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1</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50</a:t>
                      </a:r>
                      <a:r>
                        <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万</a:t>
                      </a:r>
                      <a:endPar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4036541816"/>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信息流图文－视频</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16-20</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条</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社频道</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3</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210</a:t>
                      </a:r>
                      <a:r>
                        <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万</a:t>
                      </a:r>
                      <a:endPar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25383">
                <a:tc gridSpan="5">
                  <a:txBody>
                    <a:bodyPr/>
                    <a:lstStyle/>
                    <a:p>
                      <a:pPr algn="ctr" fontAlgn="ctr"/>
                      <a:r>
                        <a:rPr lang="zh-CN" altLang="en-US" sz="2000" b="0" i="0" u="none" strike="noStrike" dirty="0">
                          <a:solidFill>
                            <a:schemeClr val="tx1"/>
                          </a:solidFill>
                          <a:effectLst/>
                          <a:latin typeface="华文中宋" panose="02010600040101010101" pitchFamily="2" charset="-122"/>
                          <a:ea typeface="华文中宋" panose="02010600040101010101" pitchFamily="2" charset="-122"/>
                        </a:rPr>
                        <a:t>刊例总价值</a:t>
                      </a:r>
                      <a:r>
                        <a:rPr lang="en-US" altLang="zh-CN" sz="2000" b="0" i="0" u="none" strike="noStrike" dirty="0">
                          <a:solidFill>
                            <a:schemeClr val="tx1"/>
                          </a:solidFill>
                          <a:effectLst/>
                          <a:latin typeface="华文中宋" panose="02010600040101010101" pitchFamily="2" charset="-122"/>
                          <a:ea typeface="华文中宋" panose="02010600040101010101" pitchFamily="2" charset="-122"/>
                        </a:rPr>
                        <a:t>857</a:t>
                      </a:r>
                      <a:r>
                        <a:rPr lang="zh-CN" altLang="en-US" sz="2000" b="0" i="0" u="none" strike="noStrike" dirty="0">
                          <a:solidFill>
                            <a:schemeClr val="tx1"/>
                          </a:solidFill>
                          <a:effectLst/>
                          <a:latin typeface="华文中宋" panose="02010600040101010101" pitchFamily="2" charset="-122"/>
                          <a:ea typeface="华文中宋" panose="02010600040101010101" pitchFamily="2" charset="-122"/>
                        </a:rPr>
                        <a:t>万，综合折扣</a:t>
                      </a:r>
                      <a:r>
                        <a:rPr lang="en-US" altLang="zh-CN" sz="2000" b="0" i="0" u="none" strike="noStrike" dirty="0">
                          <a:solidFill>
                            <a:schemeClr val="tx1"/>
                          </a:solidFill>
                          <a:effectLst/>
                          <a:latin typeface="华文中宋" panose="02010600040101010101" pitchFamily="2" charset="-122"/>
                          <a:ea typeface="华文中宋" panose="02010600040101010101" pitchFamily="2" charset="-122"/>
                        </a:rPr>
                        <a:t>3.5</a:t>
                      </a:r>
                      <a:r>
                        <a:rPr lang="zh-CN" altLang="en-US" sz="2000" b="0" i="0" u="none" strike="noStrike" dirty="0">
                          <a:solidFill>
                            <a:schemeClr val="tx1"/>
                          </a:solidFill>
                          <a:effectLst/>
                          <a:latin typeface="华文中宋" panose="02010600040101010101" pitchFamily="2" charset="-122"/>
                          <a:ea typeface="华文中宋" panose="02010600040101010101" pitchFamily="2" charset="-122"/>
                        </a:rPr>
                        <a:t>折，</a:t>
                      </a:r>
                      <a:r>
                        <a:rPr lang="zh-CN" altLang="en-US" sz="2000" b="1" i="0" u="none" strike="noStrike" dirty="0">
                          <a:solidFill>
                            <a:srgbClr val="C00000"/>
                          </a:solidFill>
                          <a:effectLst/>
                          <a:latin typeface="华文中宋" panose="02010600040101010101" pitchFamily="2" charset="-122"/>
                          <a:ea typeface="华文中宋" panose="02010600040101010101" pitchFamily="2" charset="-122"/>
                        </a:rPr>
                        <a:t>项目执行价</a:t>
                      </a:r>
                      <a:r>
                        <a:rPr lang="en-US" altLang="zh-CN" sz="2000" b="1" i="0" u="none" strike="noStrike" dirty="0">
                          <a:solidFill>
                            <a:srgbClr val="C00000"/>
                          </a:solidFill>
                          <a:effectLst/>
                          <a:latin typeface="华文中宋" panose="02010600040101010101" pitchFamily="2" charset="-122"/>
                          <a:ea typeface="华文中宋" panose="02010600040101010101" pitchFamily="2" charset="-122"/>
                        </a:rPr>
                        <a:t>300</a:t>
                      </a:r>
                      <a:r>
                        <a:rPr lang="zh-CN" altLang="en-US" sz="2000" b="1" i="0" u="none" strike="noStrike" dirty="0">
                          <a:solidFill>
                            <a:srgbClr val="C00000"/>
                          </a:solidFill>
                          <a:effectLst/>
                          <a:latin typeface="华文中宋" panose="02010600040101010101" pitchFamily="2" charset="-122"/>
                          <a:ea typeface="华文中宋" panose="02010600040101010101" pitchFamily="2" charset="-122"/>
                        </a:rPr>
                        <a:t>万</a:t>
                      </a: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fontAlgn="ctr"/>
                      <a:endParaRPr lang="zh-CN" altLang="en-US" sz="1800" b="1" i="0" u="none" strike="noStrike" dirty="0">
                        <a:solidFill>
                          <a:srgbClr val="C00000"/>
                        </a:solidFill>
                        <a:effectLst/>
                        <a:latin typeface="方正清刻本悦宋简体" panose="02000000000000000000" pitchFamily="2" charset="-122"/>
                        <a:ea typeface="方正清刻本悦宋简体" panose="02000000000000000000" pitchFamily="2" charset="-122"/>
                      </a:endParaRP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fontAlgn="ctr"/>
                      <a:endParaRPr lang="zh-CN" altLang="en-US" sz="1800" b="1" i="0" u="none" strike="noStrike" dirty="0">
                        <a:solidFill>
                          <a:srgbClr val="C00000"/>
                        </a:solidFill>
                        <a:effectLst/>
                        <a:latin typeface="方正清刻本悦宋简体" panose="02000000000000000000" pitchFamily="2" charset="-122"/>
                        <a:ea typeface="方正清刻本悦宋简体" panose="02000000000000000000" pitchFamily="2" charset="-122"/>
                      </a:endParaRP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fontAlgn="ctr"/>
                      <a:endParaRPr lang="zh-CN" altLang="en-US" sz="1800" b="1" i="0" u="none" strike="noStrike" dirty="0">
                        <a:solidFill>
                          <a:srgbClr val="C00000"/>
                        </a:solidFill>
                        <a:effectLst/>
                        <a:latin typeface="方正清刻本悦宋简体" panose="02000000000000000000" pitchFamily="2" charset="-122"/>
                        <a:ea typeface="方正清刻本悦宋简体" panose="02000000000000000000" pitchFamily="2" charset="-122"/>
                      </a:endParaRP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fontAlgn="ctr"/>
                      <a:endParaRPr lang="zh-CN" altLang="en-US" sz="1800" b="1" i="0" u="none" strike="noStrike" dirty="0">
                        <a:solidFill>
                          <a:srgbClr val="C00000"/>
                        </a:solidFill>
                        <a:effectLst/>
                        <a:latin typeface="方正清刻本悦宋简体" panose="02000000000000000000" pitchFamily="2" charset="-122"/>
                        <a:ea typeface="方正清刻本悦宋简体" panose="02000000000000000000" pitchFamily="2" charset="-122"/>
                      </a:endParaRP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890060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1">
            <a:extLst>
              <a:ext uri="{FF2B5EF4-FFF2-40B4-BE49-F238E27FC236}">
                <a16:creationId xmlns:a16="http://schemas.microsoft.com/office/drawing/2014/main" id="{F129C414-A249-4313-AEDC-E07C7DEA2709}"/>
              </a:ext>
            </a:extLst>
          </p:cNvPr>
          <p:cNvSpPr txBox="1"/>
          <p:nvPr/>
        </p:nvSpPr>
        <p:spPr>
          <a:xfrm>
            <a:off x="641538" y="2127446"/>
            <a:ext cx="10916016" cy="3139321"/>
          </a:xfrm>
          <a:prstGeom prst="rect">
            <a:avLst/>
          </a:prstGeom>
          <a:noFill/>
        </p:spPr>
        <p:txBody>
          <a:bodyPr wrap="square" rtlCol="0">
            <a:spAutoFit/>
          </a:bodyPr>
          <a:lstStyle/>
          <a:p>
            <a:pPr algn="ctr">
              <a:lnSpc>
                <a:spcPct val="150000"/>
              </a:lnSpc>
            </a:pPr>
            <a:r>
              <a:rPr lang="zh-CN" altLang="en-US" sz="3200" b="1" dirty="0">
                <a:latin typeface="南宋书局体" charset="0"/>
                <a:ea typeface="南宋书局体" charset="0"/>
                <a:cs typeface="南宋书局体" charset="0"/>
              </a:rPr>
              <a:t>“时光博物馆”版权声明</a:t>
            </a:r>
          </a:p>
          <a:p>
            <a:pPr algn="ctr">
              <a:lnSpc>
                <a:spcPct val="150000"/>
              </a:lnSpc>
            </a:pPr>
            <a:r>
              <a:rPr lang="en-US" altLang="zh-CN" sz="2000" dirty="0">
                <a:latin typeface="南宋书局体" charset="0"/>
                <a:ea typeface="南宋书局体" charset="0"/>
                <a:cs typeface="南宋书局体" charset="0"/>
              </a:rPr>
              <a:t>1.“</a:t>
            </a:r>
            <a:r>
              <a:rPr lang="zh-CN" altLang="en-US" sz="2000" dirty="0">
                <a:latin typeface="南宋书局体" charset="0"/>
                <a:ea typeface="南宋书局体" charset="0"/>
                <a:cs typeface="南宋书局体" charset="0"/>
              </a:rPr>
              <a:t>时光博物馆”的商标权和著作权属于人民日报社新媒体中心独家所有，已申请商标注册和著作权登记，受相关法律、法规的保护。</a:t>
            </a:r>
          </a:p>
          <a:p>
            <a:pPr algn="ctr">
              <a:lnSpc>
                <a:spcPct val="150000"/>
              </a:lnSpc>
            </a:pPr>
            <a:r>
              <a:rPr lang="en-US" altLang="zh-CN" sz="2000" dirty="0">
                <a:latin typeface="南宋书局体" charset="0"/>
                <a:ea typeface="南宋书局体" charset="0"/>
                <a:cs typeface="南宋书局体" charset="0"/>
              </a:rPr>
              <a:t>2.</a:t>
            </a:r>
            <a:r>
              <a:rPr lang="zh-CN" altLang="en-US" sz="2000" dirty="0">
                <a:latin typeface="南宋书局体" charset="0"/>
                <a:ea typeface="南宋书局体" charset="0"/>
                <a:cs typeface="南宋书局体" charset="0"/>
              </a:rPr>
              <a:t>任何单位和个人未经人民日报社新媒体中心书面授权，不得以任何形式开展以“时光博物馆”为主题的活动，否则将视为侵权，人民日报社新媒体中心保留追究其法律责任的权利。</a:t>
            </a:r>
            <a:endParaRPr lang="en-US" altLang="zh-CN" sz="2000" dirty="0">
              <a:latin typeface="南宋书局体" charset="0"/>
              <a:ea typeface="南宋书局体" charset="0"/>
              <a:cs typeface="南宋书局体" charset="0"/>
            </a:endParaRPr>
          </a:p>
          <a:p>
            <a:pPr algn="ctr">
              <a:lnSpc>
                <a:spcPct val="150000"/>
              </a:lnSpc>
            </a:pPr>
            <a:r>
              <a:rPr lang="en-US" altLang="zh-CN" sz="2000" dirty="0">
                <a:latin typeface="南宋书局体" charset="0"/>
                <a:ea typeface="南宋书局体" charset="0"/>
                <a:cs typeface="南宋书局体" charset="0"/>
              </a:rPr>
              <a:t>3. </a:t>
            </a:r>
            <a:r>
              <a:rPr lang="zh-CN" altLang="en-US" sz="2000" dirty="0">
                <a:latin typeface="南宋书局体" charset="0"/>
                <a:ea typeface="南宋书局体" charset="0"/>
                <a:cs typeface="南宋书局体" charset="0"/>
              </a:rPr>
              <a:t>本方案内容已经律师事务所备案，未经人民日报新媒体中心书面允许，请勿擅自传播及扩散。</a:t>
            </a:r>
            <a:endParaRPr lang="en-US" altLang="zh-CN" sz="2000" dirty="0">
              <a:latin typeface="南宋书局体" charset="0"/>
              <a:ea typeface="南宋书局体" charset="0"/>
              <a:cs typeface="南宋书局体" charset="0"/>
            </a:endParaRPr>
          </a:p>
        </p:txBody>
      </p:sp>
      <p:pic>
        <p:nvPicPr>
          <p:cNvPr id="10" name="图片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71544" y="1065140"/>
            <a:ext cx="3457143" cy="838095"/>
          </a:xfrm>
          <a:prstGeom prst="rect">
            <a:avLst/>
          </a:prstGeom>
        </p:spPr>
      </p:pic>
    </p:spTree>
    <p:extLst>
      <p:ext uri="{BB962C8B-B14F-4D97-AF65-F5344CB8AC3E}">
        <p14:creationId xmlns:p14="http://schemas.microsoft.com/office/powerpoint/2010/main" val="177231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9AA50C-6297-437B-AC99-E231FC5F9FE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95325" y="558800"/>
            <a:ext cx="10824163" cy="5678488"/>
          </a:xfrm>
          <a:prstGeom prst="rect">
            <a:avLst/>
          </a:prstGeom>
        </p:spPr>
      </p:pic>
      <p:sp>
        <p:nvSpPr>
          <p:cNvPr id="2" name="PA_蓝剑_矩形 8">
            <a:extLst>
              <a:ext uri="{FF2B5EF4-FFF2-40B4-BE49-F238E27FC236}">
                <a16:creationId xmlns:a16="http://schemas.microsoft.com/office/drawing/2014/main" id="{50EEA871-D1F1-4AD5-9898-B86B0C2E7278}"/>
              </a:ext>
            </a:extLst>
          </p:cNvPr>
          <p:cNvSpPr/>
          <p:nvPr>
            <p:custDataLst>
              <p:tags r:id="rId1"/>
            </p:custDataLst>
          </p:nvPr>
        </p:nvSpPr>
        <p:spPr>
          <a:xfrm>
            <a:off x="695324" y="1882423"/>
            <a:ext cx="10824163" cy="3093154"/>
          </a:xfrm>
          <a:prstGeom prst="rect">
            <a:avLst/>
          </a:prstGeom>
          <a:solidFill>
            <a:schemeClr val="bg1">
              <a:alpha val="90000"/>
            </a:schemeClr>
          </a:solidFill>
        </p:spPr>
        <p:txBody>
          <a:bodyPr wrap="square">
            <a:spAutoFit/>
          </a:bodyPr>
          <a:lstStyle/>
          <a:p>
            <a:pPr indent="457200">
              <a:lnSpc>
                <a:spcPct val="150000"/>
              </a:lnSpc>
            </a:pPr>
            <a:r>
              <a:rPr lang="en-US" altLang="zh-CN" sz="2800" dirty="0">
                <a:latin typeface="南宋书局体" charset="0"/>
                <a:ea typeface="南宋书局体" charset="0"/>
                <a:cs typeface="南宋书局体" charset="0"/>
              </a:rPr>
              <a:t>2018</a:t>
            </a:r>
            <a:r>
              <a:rPr lang="zh-CN" altLang="en-US" sz="2800" dirty="0">
                <a:latin typeface="南宋书局体" charset="0"/>
                <a:ea typeface="南宋书局体" charset="0"/>
                <a:cs typeface="南宋书局体" charset="0"/>
              </a:rPr>
              <a:t>年</a:t>
            </a:r>
            <a:r>
              <a:rPr lang="en-US" altLang="zh-CN" sz="2800" dirty="0">
                <a:latin typeface="南宋书局体" charset="0"/>
                <a:ea typeface="南宋书局体" charset="0"/>
                <a:cs typeface="南宋书局体" charset="0"/>
              </a:rPr>
              <a:t>10</a:t>
            </a:r>
            <a:r>
              <a:rPr lang="zh-CN" altLang="en-US" sz="2800" dirty="0">
                <a:latin typeface="南宋书局体" charset="0"/>
                <a:ea typeface="南宋书局体" charset="0"/>
                <a:cs typeface="南宋书局体" charset="0"/>
              </a:rPr>
              <a:t>月</a:t>
            </a:r>
            <a:r>
              <a:rPr lang="en-US" altLang="zh-CN" sz="2800" dirty="0">
                <a:latin typeface="南宋书局体" charset="0"/>
                <a:ea typeface="南宋书局体" charset="0"/>
                <a:cs typeface="南宋书局体" charset="0"/>
              </a:rPr>
              <a:t>26</a:t>
            </a:r>
            <a:r>
              <a:rPr lang="zh-CN" altLang="en-US" sz="2800" dirty="0">
                <a:latin typeface="南宋书局体" charset="0"/>
                <a:ea typeface="南宋书局体" charset="0"/>
                <a:cs typeface="南宋书局体" charset="0"/>
              </a:rPr>
              <a:t>日</a:t>
            </a:r>
            <a:r>
              <a:rPr lang="zh-CN" altLang="en-US" dirty="0">
                <a:latin typeface="南宋书局体" charset="0"/>
                <a:ea typeface="南宋书局体" charset="0"/>
                <a:cs typeface="南宋书局体" charset="0"/>
              </a:rPr>
              <a:t>，时光博物馆从北京三里屯启航，先后亮相中国国家博物馆</a:t>
            </a:r>
            <a:r>
              <a:rPr lang="en-US" altLang="zh-CN"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伟大的变革</a:t>
            </a:r>
            <a:r>
              <a:rPr lang="en-US" altLang="zh-CN"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特展，上海长宁来福士以及深圳万象天地，所经之处，好评如潮。</a:t>
            </a:r>
            <a:endParaRPr lang="en-US" altLang="zh-CN" dirty="0">
              <a:latin typeface="南宋书局体" charset="0"/>
              <a:ea typeface="南宋书局体" charset="0"/>
              <a:cs typeface="南宋书局体" charset="0"/>
            </a:endParaRPr>
          </a:p>
          <a:p>
            <a:pPr indent="457200">
              <a:lnSpc>
                <a:spcPct val="150000"/>
              </a:lnSpc>
            </a:pPr>
            <a:r>
              <a:rPr lang="zh-CN" altLang="en-US" dirty="0">
                <a:latin typeface="南宋书局体" charset="0"/>
                <a:ea typeface="南宋书局体" charset="0"/>
                <a:cs typeface="南宋书局体" charset="0"/>
              </a:rPr>
              <a:t>据不完全统计，截至目前，时光博物馆线下累计参观人数超</a:t>
            </a:r>
            <a:r>
              <a:rPr lang="en-US" altLang="zh-CN" sz="2800" b="1" dirty="0">
                <a:solidFill>
                  <a:srgbClr val="C00000"/>
                </a:solidFill>
                <a:latin typeface="南宋书局体" charset="0"/>
                <a:ea typeface="南宋书局体" charset="0"/>
                <a:cs typeface="南宋书局体" charset="0"/>
              </a:rPr>
              <a:t>55</a:t>
            </a:r>
            <a:r>
              <a:rPr lang="zh-CN" altLang="en-US" sz="2800" b="1" dirty="0">
                <a:solidFill>
                  <a:srgbClr val="C00000"/>
                </a:solidFill>
                <a:latin typeface="南宋书局体" charset="0"/>
                <a:ea typeface="南宋书局体" charset="0"/>
                <a:cs typeface="南宋书局体" charset="0"/>
              </a:rPr>
              <a:t>万</a:t>
            </a:r>
            <a:r>
              <a:rPr lang="zh-CN" altLang="en-US" dirty="0">
                <a:latin typeface="南宋书局体" charset="0"/>
                <a:ea typeface="南宋书局体" charset="0"/>
                <a:cs typeface="南宋书局体" charset="0"/>
              </a:rPr>
              <a:t>人，线上相关话题互动的总人数超过</a:t>
            </a:r>
            <a:r>
              <a:rPr lang="en-US" altLang="zh-CN" sz="2800" b="1" dirty="0">
                <a:solidFill>
                  <a:srgbClr val="C00000"/>
                </a:solidFill>
                <a:latin typeface="南宋书局体" charset="0"/>
                <a:ea typeface="南宋书局体" charset="0"/>
                <a:cs typeface="南宋书局体" charset="0"/>
              </a:rPr>
              <a:t>7</a:t>
            </a:r>
            <a:r>
              <a:rPr lang="zh-CN" altLang="en-US" sz="2800" b="1" dirty="0">
                <a:solidFill>
                  <a:srgbClr val="C00000"/>
                </a:solidFill>
                <a:latin typeface="南宋书局体" charset="0"/>
                <a:ea typeface="南宋书局体" charset="0"/>
                <a:cs typeface="南宋书局体" charset="0"/>
              </a:rPr>
              <a:t>亿</a:t>
            </a:r>
            <a:r>
              <a:rPr lang="zh-CN" altLang="en-US" dirty="0">
                <a:latin typeface="南宋书局体" charset="0"/>
                <a:ea typeface="南宋书局体" charset="0"/>
                <a:cs typeface="南宋书局体" charset="0"/>
              </a:rPr>
              <a:t>，全网总讨论量超</a:t>
            </a:r>
            <a:r>
              <a:rPr lang="en-US" altLang="zh-CN" sz="2800" b="1" dirty="0">
                <a:solidFill>
                  <a:srgbClr val="C00000"/>
                </a:solidFill>
                <a:latin typeface="南宋书局体" charset="0"/>
                <a:ea typeface="南宋书局体" charset="0"/>
                <a:cs typeface="南宋书局体" charset="0"/>
              </a:rPr>
              <a:t>40</a:t>
            </a:r>
            <a:r>
              <a:rPr lang="zh-CN" altLang="en-US" sz="2800" b="1" dirty="0">
                <a:solidFill>
                  <a:srgbClr val="C00000"/>
                </a:solidFill>
                <a:latin typeface="南宋书局体" charset="0"/>
                <a:ea typeface="南宋书局体" charset="0"/>
                <a:cs typeface="南宋书局体" charset="0"/>
              </a:rPr>
              <a:t>亿</a:t>
            </a:r>
            <a:r>
              <a:rPr lang="zh-CN" altLang="en-US" sz="2400" b="1"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已成为致敬改革开放</a:t>
            </a:r>
            <a:r>
              <a:rPr lang="en-US" altLang="zh-CN" dirty="0">
                <a:latin typeface="南宋书局体" charset="0"/>
                <a:ea typeface="南宋书局体" charset="0"/>
                <a:cs typeface="南宋书局体" charset="0"/>
              </a:rPr>
              <a:t>40</a:t>
            </a:r>
            <a:r>
              <a:rPr lang="zh-CN" altLang="en-US" dirty="0">
                <a:latin typeface="南宋书局体" charset="0"/>
                <a:ea typeface="南宋书局体" charset="0"/>
                <a:cs typeface="南宋书局体" charset="0"/>
              </a:rPr>
              <a:t>周年的</a:t>
            </a:r>
            <a:r>
              <a:rPr lang="zh-CN" altLang="en-US" sz="2800" b="1" dirty="0">
                <a:solidFill>
                  <a:srgbClr val="C00000"/>
                </a:solidFill>
                <a:latin typeface="南宋书局体" charset="0"/>
                <a:ea typeface="南宋书局体" charset="0"/>
                <a:cs typeface="南宋书局体" charset="0"/>
              </a:rPr>
              <a:t>“现象级”</a:t>
            </a:r>
            <a:r>
              <a:rPr lang="zh-CN" altLang="en-US" dirty="0">
                <a:latin typeface="南宋书局体" charset="0"/>
                <a:ea typeface="南宋书局体" charset="0"/>
                <a:cs typeface="南宋书局体" charset="0"/>
              </a:rPr>
              <a:t>媒体活动</a:t>
            </a:r>
            <a:r>
              <a:rPr lang="zh-CN" altLang="en-US" sz="2400" dirty="0">
                <a:latin typeface="南宋书局体" charset="0"/>
                <a:ea typeface="南宋书局体" charset="0"/>
                <a:cs typeface="南宋书局体" charset="0"/>
              </a:rPr>
              <a:t>。</a:t>
            </a:r>
            <a:endParaRPr lang="en-US" altLang="zh-CN" sz="2400" dirty="0">
              <a:latin typeface="南宋书局体" charset="0"/>
              <a:ea typeface="南宋书局体" charset="0"/>
              <a:cs typeface="南宋书局体" charset="0"/>
            </a:endParaRPr>
          </a:p>
          <a:p>
            <a:pPr indent="457200">
              <a:lnSpc>
                <a:spcPct val="150000"/>
              </a:lnSpc>
            </a:pPr>
            <a:r>
              <a:rPr lang="en-US" altLang="zh-CN" dirty="0">
                <a:latin typeface="南宋书局体" charset="0"/>
                <a:ea typeface="南宋书局体" charset="0"/>
                <a:cs typeface="南宋书局体" charset="0"/>
              </a:rPr>
              <a:t>2018</a:t>
            </a:r>
            <a:r>
              <a:rPr lang="zh-CN" altLang="en-US" dirty="0">
                <a:latin typeface="南宋书局体" charset="0"/>
                <a:ea typeface="南宋书局体" charset="0"/>
                <a:cs typeface="南宋书局体" charset="0"/>
              </a:rPr>
              <a:t>年</a:t>
            </a:r>
            <a:r>
              <a:rPr lang="en-US" altLang="zh-CN" dirty="0">
                <a:latin typeface="南宋书局体" charset="0"/>
                <a:ea typeface="南宋书局体" charset="0"/>
                <a:cs typeface="南宋书局体" charset="0"/>
              </a:rPr>
              <a:t>12</a:t>
            </a:r>
            <a:r>
              <a:rPr lang="zh-CN" altLang="en-US" dirty="0">
                <a:latin typeface="南宋书局体" charset="0"/>
                <a:ea typeface="南宋书局体" charset="0"/>
                <a:cs typeface="南宋书局体" charset="0"/>
              </a:rPr>
              <a:t>月</a:t>
            </a:r>
            <a:r>
              <a:rPr lang="en-US" altLang="zh-CN" dirty="0">
                <a:latin typeface="南宋书局体" charset="0"/>
                <a:ea typeface="南宋书局体" charset="0"/>
                <a:cs typeface="南宋书局体" charset="0"/>
              </a:rPr>
              <a:t>20</a:t>
            </a:r>
            <a:r>
              <a:rPr lang="zh-CN" altLang="en-US" dirty="0">
                <a:latin typeface="南宋书局体" charset="0"/>
                <a:ea typeface="南宋书局体" charset="0"/>
                <a:cs typeface="南宋书局体" charset="0"/>
              </a:rPr>
              <a:t>日，时光博物馆当选为</a:t>
            </a:r>
            <a:r>
              <a:rPr lang="en-US" altLang="zh-CN" sz="2800" b="1" dirty="0">
                <a:solidFill>
                  <a:srgbClr val="C00000"/>
                </a:solidFill>
                <a:latin typeface="南宋书局体" charset="0"/>
                <a:ea typeface="南宋书局体" charset="0"/>
                <a:cs typeface="南宋书局体" charset="0"/>
              </a:rPr>
              <a:t>2018</a:t>
            </a:r>
            <a:r>
              <a:rPr lang="zh-CN" altLang="en-US" sz="2800" b="1" dirty="0">
                <a:solidFill>
                  <a:srgbClr val="C00000"/>
                </a:solidFill>
                <a:latin typeface="南宋书局体" charset="0"/>
                <a:ea typeface="南宋书局体" charset="0"/>
                <a:cs typeface="南宋书局体" charset="0"/>
              </a:rPr>
              <a:t>年度社会生活类十大流行语</a:t>
            </a:r>
            <a:r>
              <a:rPr lang="zh-CN" altLang="en-US" dirty="0">
                <a:solidFill>
                  <a:srgbClr val="C00000"/>
                </a:solidFill>
                <a:latin typeface="南宋书局体" charset="0"/>
                <a:ea typeface="南宋书局体" charset="0"/>
                <a:cs typeface="南宋书局体" charset="0"/>
              </a:rPr>
              <a:t>。</a:t>
            </a:r>
            <a:endParaRPr lang="en-US" altLang="zh-CN" dirty="0">
              <a:solidFill>
                <a:srgbClr val="C00000"/>
              </a:solidFill>
              <a:latin typeface="南宋书局体" charset="0"/>
              <a:ea typeface="南宋书局体" charset="0"/>
              <a:cs typeface="南宋书局体" charset="0"/>
            </a:endParaRPr>
          </a:p>
        </p:txBody>
      </p:sp>
    </p:spTree>
    <p:extLst>
      <p:ext uri="{BB962C8B-B14F-4D97-AF65-F5344CB8AC3E}">
        <p14:creationId xmlns:p14="http://schemas.microsoft.com/office/powerpoint/2010/main" val="982906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451C5D-4A96-467D-A904-682F1C134BA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 y="428"/>
            <a:ext cx="12190476" cy="6857143"/>
          </a:xfrm>
          <a:prstGeom prst="rect">
            <a:avLst/>
          </a:prstGeom>
        </p:spPr>
      </p:pic>
      <p:sp>
        <p:nvSpPr>
          <p:cNvPr id="2" name="文本框 1">
            <a:extLst>
              <a:ext uri="{FF2B5EF4-FFF2-40B4-BE49-F238E27FC236}">
                <a16:creationId xmlns:a16="http://schemas.microsoft.com/office/drawing/2014/main" id="{C2B17E08-BAA7-4A55-9B6F-529B52B03C77}"/>
              </a:ext>
            </a:extLst>
          </p:cNvPr>
          <p:cNvSpPr txBox="1"/>
          <p:nvPr/>
        </p:nvSpPr>
        <p:spPr>
          <a:xfrm>
            <a:off x="536192" y="2638425"/>
            <a:ext cx="6810375" cy="1446550"/>
          </a:xfrm>
          <a:prstGeom prst="rect">
            <a:avLst/>
          </a:prstGeom>
          <a:noFill/>
        </p:spPr>
        <p:txBody>
          <a:bodyPr wrap="square" rtlCol="0">
            <a:spAutoFit/>
          </a:bodyPr>
          <a:lstStyle/>
          <a:p>
            <a:r>
              <a:rPr lang="zh-CN" altLang="en-US" sz="4800" b="1" dirty="0">
                <a:solidFill>
                  <a:schemeClr val="bg1"/>
                </a:solidFill>
                <a:latin typeface="南宋书局体" charset="0"/>
                <a:ea typeface="南宋书局体" charset="0"/>
                <a:cs typeface="南宋书局体" charset="0"/>
              </a:rPr>
              <a:t>谢谢！</a:t>
            </a:r>
            <a:endParaRPr lang="en-US" altLang="zh-CN" sz="4800" b="1" dirty="0">
              <a:solidFill>
                <a:schemeClr val="bg1"/>
              </a:solidFill>
              <a:latin typeface="南宋书局体" charset="0"/>
              <a:ea typeface="南宋书局体" charset="0"/>
              <a:cs typeface="南宋书局体" charset="0"/>
            </a:endParaRPr>
          </a:p>
          <a:p>
            <a:pPr algn="ctr"/>
            <a:endParaRPr lang="en-US" altLang="zh-CN" sz="2000" dirty="0">
              <a:solidFill>
                <a:schemeClr val="bg1"/>
              </a:solidFill>
              <a:latin typeface="南宋书局体" charset="0"/>
              <a:ea typeface="南宋书局体" charset="0"/>
              <a:cs typeface="南宋书局体" charset="0"/>
            </a:endParaRPr>
          </a:p>
          <a:p>
            <a:r>
              <a:rPr lang="en-US" altLang="zh-CN" sz="2000" dirty="0">
                <a:solidFill>
                  <a:schemeClr val="bg1"/>
                </a:solidFill>
                <a:latin typeface="南宋书局体" charset="0"/>
                <a:ea typeface="南宋书局体" charset="0"/>
                <a:cs typeface="南宋书局体" charset="0"/>
              </a:rPr>
              <a:t>2019</a:t>
            </a:r>
            <a:r>
              <a:rPr lang="zh-CN" altLang="en-US" sz="2000" dirty="0">
                <a:solidFill>
                  <a:schemeClr val="bg1"/>
                </a:solidFill>
                <a:latin typeface="南宋书局体" charset="0"/>
                <a:ea typeface="南宋书局体" charset="0"/>
                <a:cs typeface="南宋书局体" charset="0"/>
              </a:rPr>
              <a:t>年时光博物馆全国巡展活动合作方案</a:t>
            </a:r>
          </a:p>
        </p:txBody>
      </p:sp>
      <p:cxnSp>
        <p:nvCxnSpPr>
          <p:cNvPr id="6" name="直接连接符 5">
            <a:extLst>
              <a:ext uri="{FF2B5EF4-FFF2-40B4-BE49-F238E27FC236}">
                <a16:creationId xmlns:a16="http://schemas.microsoft.com/office/drawing/2014/main" id="{634EF4EC-7264-4725-8D58-EAB9A3F8F662}"/>
              </a:ext>
            </a:extLst>
          </p:cNvPr>
          <p:cNvCxnSpPr/>
          <p:nvPr/>
        </p:nvCxnSpPr>
        <p:spPr>
          <a:xfrm>
            <a:off x="545717" y="3524250"/>
            <a:ext cx="651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960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2"/>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7655" y="553085"/>
            <a:ext cx="9077325" cy="4760595"/>
          </a:xfrm>
          <a:prstGeom prst="rect">
            <a:avLst/>
          </a:prstGeom>
        </p:spPr>
      </p:pic>
      <p:sp>
        <p:nvSpPr>
          <p:cNvPr id="3" name="矩形 8"/>
          <p:cNvSpPr txBox="1"/>
          <p:nvPr/>
        </p:nvSpPr>
        <p:spPr>
          <a:xfrm>
            <a:off x="567583" y="5315268"/>
            <a:ext cx="11057467" cy="922020"/>
          </a:xfrm>
          <a:prstGeom prst="rect">
            <a:avLst/>
          </a:prstGeom>
          <a:ln w="12700">
            <a:miter lim="400000"/>
          </a:ln>
        </p:spPr>
        <p:txBody>
          <a:bodyPr wrap="square" lIns="45719" rIns="45719" anchor="ctr">
            <a:spAutoFit/>
          </a:bodyPr>
          <a:lstStyle>
            <a:lvl1pPr algn="ctr">
              <a:lnSpc>
                <a:spcPct val="150000"/>
              </a:lnSpc>
              <a:defRPr sz="2800">
                <a:latin typeface="MF ShangYa (Noncommercial) 常规体"/>
                <a:ea typeface="MF ShangYa (Noncommercial) 常规体"/>
                <a:cs typeface="MF ShangYa (Noncommercial) 常规体"/>
                <a:sym typeface="MF ShangYa (Noncommercial) 常规体"/>
              </a:defRPr>
            </a:lvl1pPr>
          </a:lstStyle>
          <a:p>
            <a:r>
              <a:rPr lang="en-US" altLang="zh-CN" sz="1800" dirty="0">
                <a:latin typeface="南宋书局体" charset="0"/>
                <a:ea typeface="南宋书局体" charset="0"/>
                <a:cs typeface="南宋书局体" charset="0"/>
                <a:sym typeface="+mn-ea"/>
              </a:rPr>
              <a:t>2019</a:t>
            </a:r>
            <a:r>
              <a:rPr lang="zh-CN" altLang="en-US" sz="1800" dirty="0">
                <a:latin typeface="南宋书局体" charset="0"/>
                <a:ea typeface="南宋书局体" charset="0"/>
                <a:cs typeface="南宋书局体" charset="0"/>
                <a:sym typeface="+mn-ea"/>
              </a:rPr>
              <a:t>年</a:t>
            </a:r>
            <a:r>
              <a:rPr lang="en-US" altLang="zh-CN" sz="1800" dirty="0">
                <a:latin typeface="南宋书局体" charset="0"/>
                <a:ea typeface="南宋书局体" charset="0"/>
                <a:cs typeface="南宋书局体" charset="0"/>
                <a:sym typeface="+mn-ea"/>
              </a:rPr>
              <a:t>1</a:t>
            </a:r>
            <a:r>
              <a:rPr lang="zh-CN" altLang="en-US" sz="1800" dirty="0">
                <a:latin typeface="南宋书局体" charset="0"/>
                <a:ea typeface="南宋书局体" charset="0"/>
                <a:cs typeface="南宋书局体" charset="0"/>
                <a:sym typeface="+mn-ea"/>
              </a:rPr>
              <a:t>月</a:t>
            </a:r>
            <a:r>
              <a:rPr lang="en-US" altLang="zh-CN" sz="1800" dirty="0">
                <a:latin typeface="南宋书局体" charset="0"/>
                <a:ea typeface="南宋书局体" charset="0"/>
                <a:cs typeface="南宋书局体" charset="0"/>
                <a:sym typeface="+mn-ea"/>
              </a:rPr>
              <a:t>25</a:t>
            </a:r>
            <a:r>
              <a:rPr lang="zh-CN" altLang="en-US" sz="1800" dirty="0">
                <a:latin typeface="南宋书局体" charset="0"/>
                <a:ea typeface="南宋书局体" charset="0"/>
                <a:cs typeface="南宋书局体" charset="0"/>
                <a:sym typeface="+mn-ea"/>
              </a:rPr>
              <a:t>日，中共中央政治局在人民日报社就全媒体时代和媒体融合发展举行第十二次集体学习时，</a:t>
            </a:r>
            <a:r>
              <a:rPr lang="zh-CN" altLang="zh-CN" sz="1800" kern="100" dirty="0">
                <a:latin typeface="南宋书局体" charset="0"/>
                <a:ea typeface="南宋书局体" charset="0"/>
                <a:cs typeface="南宋书局体" charset="0"/>
                <a:sym typeface="+mn-ea"/>
              </a:rPr>
              <a:t>听取了关于时光博物馆项目的介绍，</a:t>
            </a:r>
            <a:r>
              <a:rPr lang="zh-CN" altLang="en-US" sz="1800" b="1" kern="100" dirty="0">
                <a:solidFill>
                  <a:srgbClr val="C10001"/>
                </a:solidFill>
                <a:latin typeface="南宋书局体" charset="0"/>
                <a:ea typeface="南宋书局体" charset="0"/>
                <a:cs typeface="南宋书局体" charset="0"/>
                <a:sym typeface="+mn-ea"/>
              </a:rPr>
              <a:t>习近平总书记高度认可，</a:t>
            </a:r>
            <a:r>
              <a:rPr lang="zh-CN" altLang="zh-CN" sz="1800" b="1" kern="100" dirty="0">
                <a:solidFill>
                  <a:srgbClr val="C10001"/>
                </a:solidFill>
                <a:latin typeface="南宋书局体" charset="0"/>
                <a:ea typeface="南宋书局体" charset="0"/>
                <a:cs typeface="南宋书局体" charset="0"/>
                <a:sym typeface="+mn-ea"/>
              </a:rPr>
              <a:t>并表示要将这些新形式的爱国主义教育继续搞下去。</a:t>
            </a:r>
            <a:endParaRPr sz="1800" b="1" dirty="0">
              <a:solidFill>
                <a:srgbClr val="C10001"/>
              </a:solidFill>
              <a:latin typeface="南宋书局体" charset="0"/>
              <a:ea typeface="南宋书局体" charset="0"/>
              <a:cs typeface="南宋书局体" charset="0"/>
            </a:endParaRPr>
          </a:p>
        </p:txBody>
      </p:sp>
    </p:spTree>
    <p:extLst>
      <p:ext uri="{BB962C8B-B14F-4D97-AF65-F5344CB8AC3E}">
        <p14:creationId xmlns:p14="http://schemas.microsoft.com/office/powerpoint/2010/main" val="60312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1782233" y="379941"/>
            <a:ext cx="8627534" cy="4767792"/>
            <a:chOff x="1363133" y="549275"/>
            <a:chExt cx="9465734" cy="5385072"/>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63133" y="549275"/>
              <a:ext cx="9465734" cy="3048000"/>
            </a:xfrm>
            <a:prstGeom prst="rect">
              <a:avLst/>
            </a:prstGeom>
          </p:spPr>
        </p:pic>
        <p:pic>
          <p:nvPicPr>
            <p:cNvPr id="3" name="Picture 2" descr="http://5b0988e595225.cdn.sohucs.com/images/20181116/0547a3bc149945e481630ea1d1bfcd1f.jpe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9"/>
            <a:stretch/>
          </p:blipFill>
          <p:spPr bwMode="auto">
            <a:xfrm>
              <a:off x="1363133" y="3429000"/>
              <a:ext cx="9457267" cy="250534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PA_蓝剑_矩形 14"/>
          <p:cNvSpPr/>
          <p:nvPr>
            <p:custDataLst>
              <p:tags r:id="rId1"/>
            </p:custDataLst>
          </p:nvPr>
        </p:nvSpPr>
        <p:spPr>
          <a:xfrm>
            <a:off x="695325" y="5147733"/>
            <a:ext cx="10801350" cy="1384995"/>
          </a:xfrm>
          <a:prstGeom prst="rect">
            <a:avLst/>
          </a:prstGeom>
          <a:noFill/>
          <a:effectLst/>
        </p:spPr>
        <p:txBody>
          <a:bodyPr wrap="square">
            <a:spAutoFit/>
          </a:bodyPr>
          <a:lstStyle/>
          <a:p>
            <a:pPr algn="ctr">
              <a:lnSpc>
                <a:spcPct val="150000"/>
              </a:lnSpc>
            </a:pPr>
            <a:r>
              <a:rPr lang="zh-CN" altLang="zh-CN" sz="2000" b="1" dirty="0">
                <a:latin typeface="南宋书局体" charset="0"/>
                <a:ea typeface="南宋书局体" charset="0"/>
                <a:cs typeface="南宋书局体" charset="0"/>
              </a:rPr>
              <a:t>时光博物馆</a:t>
            </a:r>
            <a:r>
              <a:rPr lang="zh-CN" altLang="en-US" sz="2000" b="1" dirty="0">
                <a:latin typeface="南宋书局体" charset="0"/>
                <a:ea typeface="南宋书局体" charset="0"/>
                <a:cs typeface="南宋书局体" charset="0"/>
              </a:rPr>
              <a:t>应邀入驻国家博物馆</a:t>
            </a:r>
            <a:r>
              <a:rPr lang="en-US" altLang="zh-CN" sz="2000" b="1" dirty="0">
                <a:latin typeface="南宋书局体" charset="0"/>
                <a:ea typeface="南宋书局体" charset="0"/>
                <a:cs typeface="南宋书局体" charset="0"/>
              </a:rPr>
              <a:t>《</a:t>
            </a:r>
            <a:r>
              <a:rPr lang="zh-CN" altLang="en-US" sz="2000" b="1" dirty="0">
                <a:latin typeface="南宋书局体" charset="0"/>
                <a:ea typeface="南宋书局体" charset="0"/>
                <a:cs typeface="南宋书局体" charset="0"/>
              </a:rPr>
              <a:t>伟大的变革</a:t>
            </a:r>
            <a:r>
              <a:rPr lang="en-US" altLang="zh-CN" sz="2000" b="1" dirty="0">
                <a:latin typeface="南宋书局体" charset="0"/>
                <a:ea typeface="南宋书局体" charset="0"/>
                <a:cs typeface="南宋书局体" charset="0"/>
              </a:rPr>
              <a:t>——</a:t>
            </a:r>
            <a:r>
              <a:rPr lang="zh-CN" altLang="en-US" sz="2000" b="1" dirty="0">
                <a:latin typeface="南宋书局体" charset="0"/>
                <a:ea typeface="南宋书局体" charset="0"/>
                <a:cs typeface="南宋书局体" charset="0"/>
              </a:rPr>
              <a:t>庆祝改革开放</a:t>
            </a:r>
            <a:r>
              <a:rPr lang="en-US" altLang="zh-CN" sz="2000" b="1" dirty="0">
                <a:latin typeface="南宋书局体" charset="0"/>
                <a:ea typeface="南宋书局体" charset="0"/>
                <a:cs typeface="南宋书局体" charset="0"/>
              </a:rPr>
              <a:t>40</a:t>
            </a:r>
            <a:r>
              <a:rPr lang="zh-CN" altLang="en-US" sz="2000" b="1" dirty="0">
                <a:latin typeface="南宋书局体" charset="0"/>
                <a:ea typeface="南宋书局体" charset="0"/>
                <a:cs typeface="南宋书局体" charset="0"/>
              </a:rPr>
              <a:t>周年大型展览</a:t>
            </a:r>
            <a:r>
              <a:rPr lang="en-US" altLang="zh-CN" sz="2000" b="1" dirty="0">
                <a:latin typeface="南宋书局体" charset="0"/>
                <a:ea typeface="南宋书局体" charset="0"/>
                <a:cs typeface="南宋书局体" charset="0"/>
              </a:rPr>
              <a:t>》</a:t>
            </a:r>
            <a:endParaRPr lang="zh-CN" altLang="en-US" sz="2000" b="1" dirty="0">
              <a:latin typeface="南宋书局体" charset="0"/>
              <a:ea typeface="南宋书局体" charset="0"/>
              <a:cs typeface="南宋书局体" charset="0"/>
            </a:endParaRPr>
          </a:p>
          <a:p>
            <a:pPr algn="ctr">
              <a:lnSpc>
                <a:spcPct val="150000"/>
              </a:lnSpc>
            </a:pPr>
            <a:r>
              <a:rPr lang="zh-CN" altLang="en-US" dirty="0">
                <a:latin typeface="南宋书局体" charset="0"/>
                <a:ea typeface="南宋书局体" charset="0"/>
                <a:cs typeface="南宋书局体" charset="0"/>
                <a:sym typeface="+mn-ea"/>
              </a:rPr>
              <a:t>现场观众累计达</a:t>
            </a:r>
            <a:r>
              <a:rPr lang="en-US" altLang="zh-CN" b="1" dirty="0">
                <a:solidFill>
                  <a:srgbClr val="C10001"/>
                </a:solidFill>
                <a:latin typeface="南宋书局体" charset="0"/>
                <a:ea typeface="南宋书局体" charset="0"/>
                <a:cs typeface="南宋书局体" charset="0"/>
                <a:sym typeface="+mn-ea"/>
              </a:rPr>
              <a:t>423</a:t>
            </a:r>
            <a:r>
              <a:rPr lang="zh-CN" altLang="en-US" b="1" dirty="0">
                <a:solidFill>
                  <a:srgbClr val="C10001"/>
                </a:solidFill>
                <a:latin typeface="南宋书局体" charset="0"/>
                <a:ea typeface="南宋书局体" charset="0"/>
                <a:cs typeface="南宋书局体" charset="0"/>
                <a:sym typeface="+mn-ea"/>
              </a:rPr>
              <a:t>万</a:t>
            </a:r>
            <a:r>
              <a:rPr lang="zh-CN" altLang="en-US" dirty="0">
                <a:latin typeface="南宋书局体" charset="0"/>
                <a:ea typeface="南宋书局体" charset="0"/>
                <a:cs typeface="南宋书局体" charset="0"/>
                <a:sym typeface="+mn-ea"/>
              </a:rPr>
              <a:t>人次、留言</a:t>
            </a:r>
            <a:r>
              <a:rPr lang="en-US" altLang="zh-CN" b="1" dirty="0">
                <a:solidFill>
                  <a:srgbClr val="C10001"/>
                </a:solidFill>
                <a:latin typeface="南宋书局体" charset="0"/>
                <a:ea typeface="南宋书局体" charset="0"/>
                <a:cs typeface="南宋书局体" charset="0"/>
                <a:sym typeface="+mn-ea"/>
              </a:rPr>
              <a:t>312</a:t>
            </a:r>
            <a:r>
              <a:rPr lang="zh-CN" altLang="en-US" b="1" dirty="0">
                <a:solidFill>
                  <a:srgbClr val="C10001"/>
                </a:solidFill>
                <a:latin typeface="南宋书局体" charset="0"/>
                <a:ea typeface="南宋书局体" charset="0"/>
                <a:cs typeface="南宋书局体" charset="0"/>
                <a:sym typeface="+mn-ea"/>
              </a:rPr>
              <a:t>万</a:t>
            </a:r>
            <a:r>
              <a:rPr lang="zh-CN" altLang="en-US" dirty="0">
                <a:latin typeface="南宋书局体" charset="0"/>
                <a:ea typeface="南宋书局体" charset="0"/>
                <a:cs typeface="南宋书局体" charset="0"/>
                <a:sym typeface="+mn-ea"/>
              </a:rPr>
              <a:t>字，网上展馆点击浏览量</a:t>
            </a:r>
            <a:r>
              <a:rPr lang="en-US" altLang="zh-CN" b="1" dirty="0">
                <a:solidFill>
                  <a:srgbClr val="C10001"/>
                </a:solidFill>
                <a:latin typeface="南宋书局体" charset="0"/>
                <a:ea typeface="南宋书局体" charset="0"/>
                <a:cs typeface="南宋书局体" charset="0"/>
                <a:sym typeface="+mn-ea"/>
              </a:rPr>
              <a:t>4.03</a:t>
            </a:r>
            <a:r>
              <a:rPr lang="zh-CN" altLang="en-US" b="1" dirty="0">
                <a:solidFill>
                  <a:srgbClr val="C10001"/>
                </a:solidFill>
                <a:latin typeface="南宋书局体" charset="0"/>
                <a:ea typeface="南宋书局体" charset="0"/>
                <a:cs typeface="南宋书局体" charset="0"/>
                <a:sym typeface="+mn-ea"/>
              </a:rPr>
              <a:t>亿</a:t>
            </a:r>
            <a:r>
              <a:rPr lang="zh-CN" altLang="en-US" dirty="0">
                <a:latin typeface="南宋书局体" charset="0"/>
                <a:ea typeface="南宋书局体" charset="0"/>
                <a:cs typeface="南宋书局体" charset="0"/>
                <a:sym typeface="+mn-ea"/>
              </a:rPr>
              <a:t>次。</a:t>
            </a:r>
            <a:r>
              <a:rPr lang="zh-CN" altLang="en-US" dirty="0">
                <a:latin typeface="南宋书局体" charset="0"/>
                <a:ea typeface="南宋书局体" charset="0"/>
                <a:cs typeface="南宋书局体" charset="0"/>
              </a:rPr>
              <a:t>据不完全统计，开馆期间，时光博物馆累计接待探馆媒体</a:t>
            </a:r>
            <a:r>
              <a:rPr lang="en-US" altLang="zh-CN" b="1" dirty="0">
                <a:solidFill>
                  <a:srgbClr val="C10001"/>
                </a:solidFill>
                <a:latin typeface="南宋书局体" charset="0"/>
                <a:ea typeface="南宋书局体" charset="0"/>
                <a:cs typeface="南宋书局体" charset="0"/>
              </a:rPr>
              <a:t>100</a:t>
            </a:r>
            <a:r>
              <a:rPr lang="zh-CN" altLang="en-US" b="1" dirty="0">
                <a:solidFill>
                  <a:srgbClr val="C10001"/>
                </a:solidFill>
                <a:latin typeface="南宋书局体" charset="0"/>
                <a:ea typeface="南宋书局体" charset="0"/>
                <a:cs typeface="南宋书局体" charset="0"/>
              </a:rPr>
              <a:t>余</a:t>
            </a:r>
            <a:r>
              <a:rPr lang="zh-CN" altLang="en-US" dirty="0">
                <a:latin typeface="南宋书局体" charset="0"/>
                <a:ea typeface="南宋书局体" charset="0"/>
                <a:cs typeface="南宋书局体" charset="0"/>
              </a:rPr>
              <a:t>家，</a:t>
            </a:r>
            <a:r>
              <a:rPr lang="zh-CN" altLang="en-US" u="sng" dirty="0">
                <a:latin typeface="南宋书局体" charset="0"/>
                <a:ea typeface="南宋书局体" charset="0"/>
                <a:cs typeface="南宋书局体" charset="0"/>
              </a:rPr>
              <a:t>馆内经典场景成为媒体报道、特展宣传的必备素材。</a:t>
            </a:r>
          </a:p>
        </p:txBody>
      </p:sp>
    </p:spTree>
    <p:extLst>
      <p:ext uri="{BB962C8B-B14F-4D97-AF65-F5344CB8AC3E}">
        <p14:creationId xmlns:p14="http://schemas.microsoft.com/office/powerpoint/2010/main" val="135177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1483388" y="560774"/>
            <a:ext cx="9201548" cy="658368"/>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bg1"/>
                </a:solidFill>
                <a:latin typeface="南宋书局体" charset="0"/>
                <a:ea typeface="南宋书局体" charset="0"/>
                <a:cs typeface="南宋书局体" charset="0"/>
              </a:rPr>
              <a:t>「</a:t>
            </a:r>
            <a:r>
              <a:rPr kumimoji="1" lang="zh-CN" altLang="en-US" sz="3200" dirty="0">
                <a:solidFill>
                  <a:schemeClr val="bg1"/>
                </a:solidFill>
                <a:latin typeface="南宋书局体" charset="0"/>
                <a:ea typeface="南宋书局体" charset="0"/>
                <a:cs typeface="南宋书局体" charset="0"/>
              </a:rPr>
              <a:t>时光</a:t>
            </a:r>
            <a:r>
              <a:rPr kumimoji="1" lang="en-US" altLang="zh-CN" sz="3200" dirty="0">
                <a:solidFill>
                  <a:schemeClr val="bg1"/>
                </a:solidFill>
                <a:latin typeface="南宋书局体" charset="0"/>
                <a:ea typeface="南宋书局体" charset="0"/>
                <a:cs typeface="南宋书局体" charset="0"/>
              </a:rPr>
              <a:t>·</a:t>
            </a:r>
            <a:r>
              <a:rPr kumimoji="1" lang="zh-CN" altLang="en-US" sz="3200" dirty="0">
                <a:solidFill>
                  <a:schemeClr val="bg1"/>
                </a:solidFill>
                <a:latin typeface="南宋书局体" charset="0"/>
                <a:ea typeface="南宋书局体" charset="0"/>
                <a:cs typeface="南宋书局体" charset="0"/>
              </a:rPr>
              <a:t>博物馆」：解构时光，引爆时代情感共鸣</a:t>
            </a:r>
          </a:p>
        </p:txBody>
      </p:sp>
      <p:grpSp>
        <p:nvGrpSpPr>
          <p:cNvPr id="22" name="组合 21">
            <a:extLst>
              <a:ext uri="{FF2B5EF4-FFF2-40B4-BE49-F238E27FC236}">
                <a16:creationId xmlns:a16="http://schemas.microsoft.com/office/drawing/2014/main" id="{A6A14BA3-E348-47BD-9AD3-6F201FF0D1A7}"/>
              </a:ext>
            </a:extLst>
          </p:cNvPr>
          <p:cNvGrpSpPr/>
          <p:nvPr/>
        </p:nvGrpSpPr>
        <p:grpSpPr>
          <a:xfrm>
            <a:off x="0" y="-610018"/>
            <a:ext cx="2178365" cy="504000"/>
            <a:chOff x="1391478" y="1934817"/>
            <a:chExt cx="2178365" cy="504000"/>
          </a:xfrm>
        </p:grpSpPr>
        <p:sp>
          <p:nvSpPr>
            <p:cNvPr id="23" name="矩形 22">
              <a:extLst>
                <a:ext uri="{FF2B5EF4-FFF2-40B4-BE49-F238E27FC236}">
                  <a16:creationId xmlns:a16="http://schemas.microsoft.com/office/drawing/2014/main" id="{7EE86ABC-FD2F-4FDE-8666-A77475C57C72}"/>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9766BF0D-15FD-46FE-BD85-59B4BE208A3E}"/>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25" name="矩形 24">
              <a:extLst>
                <a:ext uri="{FF2B5EF4-FFF2-40B4-BE49-F238E27FC236}">
                  <a16:creationId xmlns:a16="http://schemas.microsoft.com/office/drawing/2014/main" id="{0AA7C6A2-F41A-4916-8CA0-5B17586178B4}"/>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26" name="矩形 25">
              <a:extLst>
                <a:ext uri="{FF2B5EF4-FFF2-40B4-BE49-F238E27FC236}">
                  <a16:creationId xmlns:a16="http://schemas.microsoft.com/office/drawing/2014/main" id="{3B0C3386-835B-4706-829E-C1F87935EC07}"/>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grpSp>
      <p:grpSp>
        <p:nvGrpSpPr>
          <p:cNvPr id="3" name="组 2"/>
          <p:cNvGrpSpPr/>
          <p:nvPr/>
        </p:nvGrpSpPr>
        <p:grpSpPr>
          <a:xfrm>
            <a:off x="649575" y="1710267"/>
            <a:ext cx="10892849" cy="2911036"/>
            <a:chOff x="434750" y="1545932"/>
            <a:chExt cx="11317687" cy="3024571"/>
          </a:xfrm>
        </p:grpSpPr>
        <p:grpSp>
          <p:nvGrpSpPr>
            <p:cNvPr id="27" name="组合 26"/>
            <p:cNvGrpSpPr/>
            <p:nvPr/>
          </p:nvGrpSpPr>
          <p:grpSpPr>
            <a:xfrm>
              <a:off x="434750" y="1545932"/>
              <a:ext cx="2918186" cy="1951044"/>
              <a:chOff x="-2" y="487680"/>
              <a:chExt cx="8844282" cy="5913120"/>
            </a:xfrm>
          </p:grpSpPr>
          <p:pic>
            <p:nvPicPr>
              <p:cNvPr id="28" name="图片 27">
                <a:extLst>
                  <a:ext uri="{FF2B5EF4-FFF2-40B4-BE49-F238E27FC236}">
                    <a16:creationId xmlns:a16="http://schemas.microsoft.com/office/drawing/2014/main" id="{7B214665-5A61-469B-B18E-AA142F1E73F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487680"/>
                <a:ext cx="4511041" cy="2941320"/>
              </a:xfrm>
              <a:prstGeom prst="rect">
                <a:avLst/>
              </a:prstGeom>
            </p:spPr>
          </p:pic>
          <p:pic>
            <p:nvPicPr>
              <p:cNvPr id="29" name="图片 28">
                <a:extLst>
                  <a:ext uri="{FF2B5EF4-FFF2-40B4-BE49-F238E27FC236}">
                    <a16:creationId xmlns:a16="http://schemas.microsoft.com/office/drawing/2014/main" id="{FE21E9C6-0BB8-43C3-BBB4-586D7A3880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 y="3429000"/>
                <a:ext cx="4432299" cy="2971800"/>
              </a:xfrm>
              <a:prstGeom prst="rect">
                <a:avLst/>
              </a:prstGeom>
            </p:spPr>
          </p:pic>
          <p:pic>
            <p:nvPicPr>
              <p:cNvPr id="30" name="图片 29">
                <a:extLst>
                  <a:ext uri="{FF2B5EF4-FFF2-40B4-BE49-F238E27FC236}">
                    <a16:creationId xmlns:a16="http://schemas.microsoft.com/office/drawing/2014/main" id="{96FF83C0-DB6E-4736-B0AC-67C67D1CA5A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2296" y="3429000"/>
                <a:ext cx="4411979" cy="2971800"/>
              </a:xfrm>
              <a:prstGeom prst="rect">
                <a:avLst/>
              </a:prstGeom>
            </p:spPr>
          </p:pic>
          <p:pic>
            <p:nvPicPr>
              <p:cNvPr id="31" name="图片 30">
                <a:extLst>
                  <a:ext uri="{FF2B5EF4-FFF2-40B4-BE49-F238E27FC236}">
                    <a16:creationId xmlns:a16="http://schemas.microsoft.com/office/drawing/2014/main" id="{D9AC2213-EFD0-4BF9-83DA-603C1E9AFB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2299" y="487680"/>
                <a:ext cx="4411981" cy="2941320"/>
              </a:xfrm>
              <a:prstGeom prst="rect">
                <a:avLst/>
              </a:prstGeom>
            </p:spPr>
          </p:pic>
        </p:grpSp>
        <p:grpSp>
          <p:nvGrpSpPr>
            <p:cNvPr id="42" name="组合 41"/>
            <p:cNvGrpSpPr/>
            <p:nvPr/>
          </p:nvGrpSpPr>
          <p:grpSpPr>
            <a:xfrm>
              <a:off x="3391188" y="1545932"/>
              <a:ext cx="2952238" cy="1951044"/>
              <a:chOff x="4145280" y="980442"/>
              <a:chExt cx="8816338" cy="5877558"/>
            </a:xfrm>
          </p:grpSpPr>
          <p:pic>
            <p:nvPicPr>
              <p:cNvPr id="33" name="图片 32">
                <a:extLst>
                  <a:ext uri="{FF2B5EF4-FFF2-40B4-BE49-F238E27FC236}">
                    <a16:creationId xmlns:a16="http://schemas.microsoft.com/office/drawing/2014/main" id="{B6DF83ED-8A00-47DE-AC98-50648E8598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2901" y="980443"/>
                <a:ext cx="2936239" cy="1957492"/>
              </a:xfrm>
              <a:prstGeom prst="rect">
                <a:avLst/>
              </a:prstGeom>
            </p:spPr>
          </p:pic>
          <p:pic>
            <p:nvPicPr>
              <p:cNvPr id="34" name="图片 33">
                <a:extLst>
                  <a:ext uri="{FF2B5EF4-FFF2-40B4-BE49-F238E27FC236}">
                    <a16:creationId xmlns:a16="http://schemas.microsoft.com/office/drawing/2014/main" id="{0527BE0C-8990-4881-B8E0-2B54141DF54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89140" y="980442"/>
                <a:ext cx="2936239" cy="1957493"/>
              </a:xfrm>
              <a:prstGeom prst="rect">
                <a:avLst/>
              </a:prstGeom>
            </p:spPr>
          </p:pic>
          <p:pic>
            <p:nvPicPr>
              <p:cNvPr id="35" name="图片 34">
                <a:extLst>
                  <a:ext uri="{FF2B5EF4-FFF2-40B4-BE49-F238E27FC236}">
                    <a16:creationId xmlns:a16="http://schemas.microsoft.com/office/drawing/2014/main" id="{488B1004-F9A5-42A8-9F48-22700038FC2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152901" y="2937935"/>
                <a:ext cx="2966718" cy="1957492"/>
              </a:xfrm>
              <a:prstGeom prst="rect">
                <a:avLst/>
              </a:prstGeom>
            </p:spPr>
          </p:pic>
          <p:pic>
            <p:nvPicPr>
              <p:cNvPr id="36" name="图片 35">
                <a:extLst>
                  <a:ext uri="{FF2B5EF4-FFF2-40B4-BE49-F238E27FC236}">
                    <a16:creationId xmlns:a16="http://schemas.microsoft.com/office/drawing/2014/main" id="{EDB66350-D7BB-4C11-B611-2E8FBCF2076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145280" y="4895427"/>
                <a:ext cx="2943859" cy="1962573"/>
              </a:xfrm>
              <a:prstGeom prst="rect">
                <a:avLst/>
              </a:prstGeom>
            </p:spPr>
          </p:pic>
          <p:pic>
            <p:nvPicPr>
              <p:cNvPr id="37" name="图片 36">
                <a:extLst>
                  <a:ext uri="{FF2B5EF4-FFF2-40B4-BE49-F238E27FC236}">
                    <a16:creationId xmlns:a16="http://schemas.microsoft.com/office/drawing/2014/main" id="{41671B96-90DC-40D9-8445-00DB616B470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32997" y="980442"/>
                <a:ext cx="2928621" cy="1952414"/>
              </a:xfrm>
              <a:prstGeom prst="rect">
                <a:avLst/>
              </a:prstGeom>
            </p:spPr>
          </p:pic>
          <p:pic>
            <p:nvPicPr>
              <p:cNvPr id="38" name="图片 37">
                <a:extLst>
                  <a:ext uri="{FF2B5EF4-FFF2-40B4-BE49-F238E27FC236}">
                    <a16:creationId xmlns:a16="http://schemas.microsoft.com/office/drawing/2014/main" id="{1C1F715A-033F-45D0-91BA-CFBF9B1EE13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89138" y="4895426"/>
                <a:ext cx="2936239" cy="1957493"/>
              </a:xfrm>
              <a:prstGeom prst="rect">
                <a:avLst/>
              </a:prstGeom>
            </p:spPr>
          </p:pic>
          <p:pic>
            <p:nvPicPr>
              <p:cNvPr id="39" name="图片 38">
                <a:extLst>
                  <a:ext uri="{FF2B5EF4-FFF2-40B4-BE49-F238E27FC236}">
                    <a16:creationId xmlns:a16="http://schemas.microsoft.com/office/drawing/2014/main" id="{143B9808-3BF8-4812-ADE3-5AC54B0585A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025374" y="4900506"/>
                <a:ext cx="2928620" cy="1952414"/>
              </a:xfrm>
              <a:prstGeom prst="rect">
                <a:avLst/>
              </a:prstGeom>
            </p:spPr>
          </p:pic>
          <p:pic>
            <p:nvPicPr>
              <p:cNvPr id="40" name="图片 39">
                <a:extLst>
                  <a:ext uri="{FF2B5EF4-FFF2-40B4-BE49-F238E27FC236}">
                    <a16:creationId xmlns:a16="http://schemas.microsoft.com/office/drawing/2014/main" id="{EBBF4FBC-DB18-4310-B5E4-7F074128C5C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025375" y="2937934"/>
                <a:ext cx="2936239" cy="1957493"/>
              </a:xfrm>
              <a:prstGeom prst="rect">
                <a:avLst/>
              </a:prstGeom>
            </p:spPr>
          </p:pic>
          <p:pic>
            <p:nvPicPr>
              <p:cNvPr id="41" name="图片 40">
                <a:extLst>
                  <a:ext uri="{FF2B5EF4-FFF2-40B4-BE49-F238E27FC236}">
                    <a16:creationId xmlns:a16="http://schemas.microsoft.com/office/drawing/2014/main" id="{9D0E6C8D-A5B0-4FF1-AB2B-A3584EB340E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119619" y="2915838"/>
                <a:ext cx="2943859" cy="1967654"/>
              </a:xfrm>
              <a:prstGeom prst="rect">
                <a:avLst/>
              </a:prstGeom>
            </p:spPr>
          </p:pic>
        </p:grpSp>
        <p:grpSp>
          <p:nvGrpSpPr>
            <p:cNvPr id="2" name="组合 1"/>
            <p:cNvGrpSpPr/>
            <p:nvPr/>
          </p:nvGrpSpPr>
          <p:grpSpPr>
            <a:xfrm>
              <a:off x="6397609" y="1545932"/>
              <a:ext cx="2661031" cy="1949357"/>
              <a:chOff x="632978" y="3493601"/>
              <a:chExt cx="4176600" cy="3059599"/>
            </a:xfrm>
          </p:grpSpPr>
          <p:pic>
            <p:nvPicPr>
              <p:cNvPr id="45" name="图片 44"/>
              <p:cNvPicPr/>
              <p:nvPr/>
            </p:nvPicPr>
            <p:blipFill rotWithShape="1">
              <a:blip r:embed="rId15" cstate="print">
                <a:extLst>
                  <a:ext uri="{28A0092B-C50C-407E-A947-70E740481C1C}">
                    <a14:useLocalDpi xmlns:a14="http://schemas.microsoft.com/office/drawing/2010/main"/>
                  </a:ext>
                </a:extLst>
              </a:blip>
              <a:srcRect/>
              <a:stretch/>
            </p:blipFill>
            <p:spPr>
              <a:xfrm>
                <a:off x="2784542" y="3493601"/>
                <a:ext cx="2025036" cy="3059599"/>
              </a:xfrm>
              <a:prstGeom prst="rect">
                <a:avLst/>
              </a:prstGeom>
            </p:spPr>
          </p:pic>
          <p:grpSp>
            <p:nvGrpSpPr>
              <p:cNvPr id="51" name="组合 50">
                <a:extLst>
                  <a:ext uri="{FF2B5EF4-FFF2-40B4-BE49-F238E27FC236}">
                    <a16:creationId xmlns:a16="http://schemas.microsoft.com/office/drawing/2014/main" id="{703B33A3-8628-4CE7-B676-689B191C02F0}"/>
                  </a:ext>
                </a:extLst>
              </p:cNvPr>
              <p:cNvGrpSpPr/>
              <p:nvPr/>
            </p:nvGrpSpPr>
            <p:grpSpPr>
              <a:xfrm>
                <a:off x="632978" y="3493601"/>
                <a:ext cx="2157543" cy="3059599"/>
                <a:chOff x="665420" y="0"/>
                <a:chExt cx="5392423" cy="5982132"/>
              </a:xfrm>
            </p:grpSpPr>
            <p:pic>
              <p:nvPicPr>
                <p:cNvPr id="52" name="图片 51">
                  <a:extLst>
                    <a:ext uri="{FF2B5EF4-FFF2-40B4-BE49-F238E27FC236}">
                      <a16:creationId xmlns:a16="http://schemas.microsoft.com/office/drawing/2014/main" id="{7D9545B4-2004-4286-BD0C-B1162FB9953B}"/>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65420" y="0"/>
                  <a:ext cx="5392423" cy="2764027"/>
                </a:xfrm>
                <a:prstGeom prst="rect">
                  <a:avLst/>
                </a:prstGeom>
              </p:spPr>
            </p:pic>
            <p:pic>
              <p:nvPicPr>
                <p:cNvPr id="53" name="图片 52">
                  <a:extLst>
                    <a:ext uri="{FF2B5EF4-FFF2-40B4-BE49-F238E27FC236}">
                      <a16:creationId xmlns:a16="http://schemas.microsoft.com/office/drawing/2014/main" id="{64472818-BDF5-4547-8302-39A41AFE0FD7}"/>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665420" y="2744751"/>
                  <a:ext cx="5392423" cy="3237381"/>
                </a:xfrm>
                <a:prstGeom prst="rect">
                  <a:avLst/>
                </a:prstGeom>
              </p:spPr>
            </p:pic>
          </p:grpSp>
        </p:grpSp>
        <p:grpSp>
          <p:nvGrpSpPr>
            <p:cNvPr id="58" name="组合 57"/>
            <p:cNvGrpSpPr/>
            <p:nvPr/>
          </p:nvGrpSpPr>
          <p:grpSpPr>
            <a:xfrm>
              <a:off x="9123170" y="1545932"/>
              <a:ext cx="2629267" cy="1949357"/>
              <a:chOff x="108451" y="420279"/>
              <a:chExt cx="7150478" cy="6017441"/>
            </a:xfrm>
          </p:grpSpPr>
          <p:pic>
            <p:nvPicPr>
              <p:cNvPr id="59" name="图片 58">
                <a:extLst>
                  <a:ext uri="{FF2B5EF4-FFF2-40B4-BE49-F238E27FC236}">
                    <a16:creationId xmlns:a16="http://schemas.microsoft.com/office/drawing/2014/main" id="{3B6C17A0-597A-4500-9E8A-E2670959FF4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8451" y="420279"/>
                <a:ext cx="3809400" cy="6017441"/>
              </a:xfrm>
              <a:prstGeom prst="rect">
                <a:avLst/>
              </a:prstGeom>
            </p:spPr>
          </p:pic>
          <p:pic>
            <p:nvPicPr>
              <p:cNvPr id="60" name="图片 59">
                <a:extLst>
                  <a:ext uri="{FF2B5EF4-FFF2-40B4-BE49-F238E27FC236}">
                    <a16:creationId xmlns:a16="http://schemas.microsoft.com/office/drawing/2014/main" id="{9EAAA628-6BA5-4607-A17F-A5B71054E70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917850" y="420279"/>
                <a:ext cx="3341079" cy="6017440"/>
              </a:xfrm>
              <a:prstGeom prst="rect">
                <a:avLst/>
              </a:prstGeom>
            </p:spPr>
          </p:pic>
        </p:grpSp>
        <p:sp>
          <p:nvSpPr>
            <p:cNvPr id="61" name="矩形 60">
              <a:extLst>
                <a:ext uri="{FF2B5EF4-FFF2-40B4-BE49-F238E27FC236}">
                  <a16:creationId xmlns:a16="http://schemas.microsoft.com/office/drawing/2014/main" id="{BFEDAD88-EF58-4B96-A159-172E06630AFE}"/>
                </a:ext>
              </a:extLst>
            </p:cNvPr>
            <p:cNvSpPr/>
            <p:nvPr/>
          </p:nvSpPr>
          <p:spPr>
            <a:xfrm>
              <a:off x="872395" y="3346503"/>
              <a:ext cx="2060768" cy="1224000"/>
            </a:xfrm>
            <a:prstGeom prst="rect">
              <a:avLst/>
            </a:prstGeom>
            <a:solidFill>
              <a:schemeClr val="tx1">
                <a:lumMod val="75000"/>
                <a:lumOff val="25000"/>
              </a:schemeClr>
            </a:solidFill>
            <a:ln w="12700">
              <a:noFill/>
              <a:miter lim="400000"/>
            </a:ln>
            <a:effectLst/>
          </p:spPr>
          <p:txBody>
            <a:bodyPr vert="horz" lIns="45719" rIns="45719" anchor="ctr"/>
            <a:lstStyle/>
            <a:p>
              <a:pPr algn="ctr"/>
              <a:r>
                <a:rPr lang="zh-CN" altLang="en-US" sz="2400" b="1" dirty="0">
                  <a:solidFill>
                    <a:schemeClr val="bg1"/>
                  </a:solidFill>
                  <a:latin typeface="南宋书局体" charset="0"/>
                  <a:ea typeface="南宋书局体" charset="0"/>
                  <a:cs typeface="南宋书局体" charset="0"/>
                </a:rPr>
                <a:t>四大主题展馆</a:t>
              </a:r>
              <a:endParaRPr lang="en-US" altLang="zh-CN" sz="2400" b="1" dirty="0">
                <a:solidFill>
                  <a:schemeClr val="bg1"/>
                </a:solidFill>
                <a:latin typeface="南宋书局体" charset="0"/>
                <a:ea typeface="南宋书局体" charset="0"/>
                <a:cs typeface="南宋书局体" charset="0"/>
              </a:endParaRPr>
            </a:p>
            <a:p>
              <a:pPr algn="ctr"/>
              <a:r>
                <a:rPr lang="zh-CN" altLang="en-US" sz="2400" b="1" dirty="0">
                  <a:solidFill>
                    <a:schemeClr val="bg1"/>
                  </a:solidFill>
                  <a:latin typeface="南宋书局体" charset="0"/>
                  <a:ea typeface="南宋书局体" charset="0"/>
                  <a:cs typeface="南宋书局体" charset="0"/>
                </a:rPr>
                <a:t>实景穿越</a:t>
              </a:r>
              <a:r>
                <a:rPr lang="en-US" altLang="zh-CN" sz="2400" b="1" dirty="0">
                  <a:solidFill>
                    <a:schemeClr val="bg1"/>
                  </a:solidFill>
                  <a:latin typeface="南宋书局体" charset="0"/>
                  <a:ea typeface="南宋书局体" charset="0"/>
                  <a:cs typeface="南宋书局体" charset="0"/>
                </a:rPr>
                <a:t>40</a:t>
              </a:r>
              <a:r>
                <a:rPr lang="zh-CN" altLang="en-US" sz="2400" b="1" dirty="0">
                  <a:solidFill>
                    <a:schemeClr val="bg1"/>
                  </a:solidFill>
                  <a:latin typeface="南宋书局体" charset="0"/>
                  <a:ea typeface="南宋书局体" charset="0"/>
                  <a:cs typeface="南宋书局体" charset="0"/>
                </a:rPr>
                <a:t>年</a:t>
              </a:r>
            </a:p>
          </p:txBody>
        </p:sp>
        <p:sp>
          <p:nvSpPr>
            <p:cNvPr id="62" name="矩形 61">
              <a:extLst>
                <a:ext uri="{FF2B5EF4-FFF2-40B4-BE49-F238E27FC236}">
                  <a16:creationId xmlns:a16="http://schemas.microsoft.com/office/drawing/2014/main" id="{BFEDAD88-EF58-4B96-A159-172E06630AFE}"/>
                </a:ext>
              </a:extLst>
            </p:cNvPr>
            <p:cNvSpPr/>
            <p:nvPr/>
          </p:nvSpPr>
          <p:spPr>
            <a:xfrm>
              <a:off x="3890457" y="3346503"/>
              <a:ext cx="2060768" cy="1224000"/>
            </a:xfrm>
            <a:prstGeom prst="rect">
              <a:avLst/>
            </a:prstGeom>
            <a:solidFill>
              <a:schemeClr val="tx1">
                <a:lumMod val="75000"/>
                <a:lumOff val="25000"/>
              </a:schemeClr>
            </a:solidFill>
            <a:ln w="12700">
              <a:noFill/>
              <a:miter lim="400000"/>
            </a:ln>
            <a:effectLst/>
          </p:spPr>
          <p:txBody>
            <a:bodyPr vert="horz" lIns="45719" rIns="45719" anchor="ctr"/>
            <a:lstStyle/>
            <a:p>
              <a:pPr algn="ctr"/>
              <a:r>
                <a:rPr lang="zh-CN" altLang="en-US" sz="2400" b="1" dirty="0">
                  <a:solidFill>
                    <a:schemeClr val="bg1"/>
                  </a:solidFill>
                  <a:latin typeface="南宋书局体" charset="0"/>
                  <a:ea typeface="南宋书局体" charset="0"/>
                  <a:cs typeface="南宋书局体" charset="0"/>
                </a:rPr>
                <a:t>多元创意互动</a:t>
              </a:r>
              <a:endParaRPr lang="en-US" altLang="zh-CN" sz="2400" b="1" dirty="0">
                <a:solidFill>
                  <a:schemeClr val="bg1"/>
                </a:solidFill>
                <a:latin typeface="南宋书局体" charset="0"/>
                <a:ea typeface="南宋书局体" charset="0"/>
                <a:cs typeface="南宋书局体" charset="0"/>
              </a:endParaRPr>
            </a:p>
            <a:p>
              <a:pPr algn="ctr"/>
              <a:r>
                <a:rPr lang="zh-CN" altLang="en-US" sz="2400" b="1" dirty="0">
                  <a:solidFill>
                    <a:schemeClr val="bg1"/>
                  </a:solidFill>
                  <a:latin typeface="南宋书局体" charset="0"/>
                  <a:ea typeface="南宋书局体" charset="0"/>
                  <a:cs typeface="南宋书局体" charset="0"/>
                </a:rPr>
                <a:t>探馆有趣有料</a:t>
              </a:r>
            </a:p>
          </p:txBody>
        </p:sp>
        <p:sp>
          <p:nvSpPr>
            <p:cNvPr id="63" name="矩形 62">
              <a:extLst>
                <a:ext uri="{FF2B5EF4-FFF2-40B4-BE49-F238E27FC236}">
                  <a16:creationId xmlns:a16="http://schemas.microsoft.com/office/drawing/2014/main" id="{BFEDAD88-EF58-4B96-A159-172E06630AFE}"/>
                </a:ext>
              </a:extLst>
            </p:cNvPr>
            <p:cNvSpPr/>
            <p:nvPr/>
          </p:nvSpPr>
          <p:spPr>
            <a:xfrm>
              <a:off x="6741857" y="3346503"/>
              <a:ext cx="2060768" cy="1224000"/>
            </a:xfrm>
            <a:prstGeom prst="rect">
              <a:avLst/>
            </a:prstGeom>
            <a:solidFill>
              <a:schemeClr val="tx1">
                <a:lumMod val="75000"/>
                <a:lumOff val="25000"/>
              </a:schemeClr>
            </a:solidFill>
            <a:ln w="12700">
              <a:noFill/>
              <a:miter lim="400000"/>
            </a:ln>
            <a:effectLst/>
          </p:spPr>
          <p:txBody>
            <a:bodyPr vert="horz" lIns="45719" rIns="45719" anchor="ctr"/>
            <a:lstStyle/>
            <a:p>
              <a:pPr algn="ctr"/>
              <a:r>
                <a:rPr lang="zh-CN" altLang="en-US" sz="2400" b="1" dirty="0">
                  <a:solidFill>
                    <a:schemeClr val="bg1"/>
                  </a:solidFill>
                  <a:latin typeface="南宋书局体" charset="0"/>
                  <a:ea typeface="南宋书局体" charset="0"/>
                  <a:cs typeface="南宋书局体" charset="0"/>
                </a:rPr>
                <a:t>流量明星</a:t>
              </a:r>
              <a:endParaRPr lang="en-US" altLang="zh-CN" sz="2400" b="1" dirty="0">
                <a:solidFill>
                  <a:schemeClr val="bg1"/>
                </a:solidFill>
                <a:latin typeface="南宋书局体" charset="0"/>
                <a:ea typeface="南宋书局体" charset="0"/>
                <a:cs typeface="南宋书局体" charset="0"/>
              </a:endParaRPr>
            </a:p>
            <a:p>
              <a:pPr algn="ctr"/>
              <a:r>
                <a:rPr lang="zh-CN" altLang="en-US" sz="2400" b="1" dirty="0">
                  <a:solidFill>
                    <a:schemeClr val="bg1"/>
                  </a:solidFill>
                  <a:latin typeface="南宋书局体" charset="0"/>
                  <a:ea typeface="南宋书局体" charset="0"/>
                  <a:cs typeface="南宋书局体" charset="0"/>
                </a:rPr>
                <a:t>传播加持</a:t>
              </a:r>
            </a:p>
          </p:txBody>
        </p:sp>
        <p:sp>
          <p:nvSpPr>
            <p:cNvPr id="4" name="矩形 3"/>
            <p:cNvSpPr/>
            <p:nvPr/>
          </p:nvSpPr>
          <p:spPr>
            <a:xfrm>
              <a:off x="9494306" y="3346503"/>
              <a:ext cx="2059200" cy="1224000"/>
            </a:xfrm>
            <a:prstGeom prst="rect">
              <a:avLst/>
            </a:prstGeom>
            <a:solidFill>
              <a:schemeClr val="tx1">
                <a:lumMod val="75000"/>
                <a:lumOff val="25000"/>
              </a:schemeClr>
            </a:solidFill>
            <a:ln w="12700">
              <a:noFill/>
              <a:miter lim="400000"/>
            </a:ln>
            <a:effectLst/>
          </p:spPr>
          <p:txBody>
            <a:bodyPr vert="horz" lIns="45719" rIns="45719" anchor="ctr"/>
            <a:lstStyle/>
            <a:p>
              <a:pPr algn="ctr"/>
              <a:r>
                <a:rPr lang="zh-CN" altLang="en-US" sz="2400" b="1" dirty="0">
                  <a:solidFill>
                    <a:schemeClr val="bg1"/>
                  </a:solidFill>
                  <a:latin typeface="南宋书局体" charset="0"/>
                  <a:ea typeface="南宋书局体" charset="0"/>
                  <a:cs typeface="南宋书局体" charset="0"/>
                </a:rPr>
                <a:t>社交媒体热议</a:t>
              </a:r>
              <a:endParaRPr lang="en-US" altLang="zh-CN" sz="2400" b="1" dirty="0">
                <a:solidFill>
                  <a:schemeClr val="bg1"/>
                </a:solidFill>
                <a:latin typeface="南宋书局体" charset="0"/>
                <a:ea typeface="南宋书局体" charset="0"/>
                <a:cs typeface="南宋书局体" charset="0"/>
              </a:endParaRPr>
            </a:p>
            <a:p>
              <a:pPr algn="ctr"/>
              <a:r>
                <a:rPr lang="zh-CN" altLang="en-US" sz="2400" b="1" dirty="0">
                  <a:solidFill>
                    <a:schemeClr val="bg1"/>
                  </a:solidFill>
                  <a:latin typeface="南宋书局体" charset="0"/>
                  <a:ea typeface="南宋书局体" charset="0"/>
                  <a:cs typeface="南宋书局体" charset="0"/>
                </a:rPr>
                <a:t>央级媒体关注</a:t>
              </a:r>
            </a:p>
          </p:txBody>
        </p:sp>
      </p:grpSp>
      <p:sp>
        <p:nvSpPr>
          <p:cNvPr id="5" name="矩形 4"/>
          <p:cNvSpPr/>
          <p:nvPr/>
        </p:nvSpPr>
        <p:spPr>
          <a:xfrm>
            <a:off x="323912" y="4797109"/>
            <a:ext cx="11520000" cy="1569660"/>
          </a:xfrm>
          <a:prstGeom prst="rect">
            <a:avLst/>
          </a:prstGeom>
        </p:spPr>
        <p:txBody>
          <a:bodyPr wrap="square">
            <a:spAutoFit/>
          </a:bodyPr>
          <a:lstStyle/>
          <a:p>
            <a:pPr algn="ctr">
              <a:lnSpc>
                <a:spcPct val="150000"/>
              </a:lnSpc>
            </a:pPr>
            <a:r>
              <a:rPr lang="zh-CN" altLang="en-US" dirty="0">
                <a:latin typeface="南宋书局体" charset="0"/>
                <a:ea typeface="南宋书局体" charset="0"/>
                <a:cs typeface="南宋书局体" charset="0"/>
              </a:rPr>
              <a:t>聚焦衣食住行变迁，让</a:t>
            </a:r>
            <a:r>
              <a:rPr lang="en-US" altLang="zh-CN" dirty="0">
                <a:latin typeface="南宋书局体" charset="0"/>
                <a:ea typeface="南宋书局体" charset="0"/>
                <a:cs typeface="南宋书局体" charset="0"/>
              </a:rPr>
              <a:t>40</a:t>
            </a:r>
            <a:r>
              <a:rPr lang="zh-CN" altLang="en-US" dirty="0">
                <a:latin typeface="南宋书局体" charset="0"/>
                <a:ea typeface="南宋书局体" charset="0"/>
                <a:cs typeface="南宋书局体" charset="0"/>
              </a:rPr>
              <a:t>年时代变革可感知、可互动、引爆全民怀旧情感共鸣</a:t>
            </a:r>
            <a:endParaRPr lang="en-US" altLang="zh-CN" dirty="0">
              <a:latin typeface="南宋书局体" charset="0"/>
              <a:ea typeface="南宋书局体" charset="0"/>
              <a:cs typeface="南宋书局体" charset="0"/>
            </a:endParaRPr>
          </a:p>
          <a:p>
            <a:pPr algn="ctr">
              <a:lnSpc>
                <a:spcPct val="150000"/>
              </a:lnSpc>
            </a:pPr>
            <a:r>
              <a:rPr lang="zh-CN" altLang="en-US" dirty="0">
                <a:latin typeface="南宋书局体" charset="0"/>
                <a:ea typeface="南宋书局体" charset="0"/>
                <a:cs typeface="南宋书局体" charset="0"/>
              </a:rPr>
              <a:t>时光博物馆活动获得中央级媒体高度关注，多次登上央视新闻报道、焦点访谈、人民日报等</a:t>
            </a:r>
            <a:endParaRPr lang="en-US" altLang="zh-CN" dirty="0">
              <a:latin typeface="南宋书局体" charset="0"/>
              <a:ea typeface="南宋书局体" charset="0"/>
              <a:cs typeface="南宋书局体" charset="0"/>
            </a:endParaRPr>
          </a:p>
          <a:p>
            <a:pPr algn="ctr">
              <a:lnSpc>
                <a:spcPct val="150000"/>
              </a:lnSpc>
            </a:pPr>
            <a:r>
              <a:rPr lang="zh-CN" altLang="en-US" sz="2800" dirty="0">
                <a:solidFill>
                  <a:srgbClr val="C10001"/>
                </a:solidFill>
                <a:latin typeface="南宋书局体" charset="0"/>
                <a:ea typeface="南宋书局体" charset="0"/>
                <a:cs typeface="南宋书局体" charset="0"/>
              </a:rPr>
              <a:t>被业内媒体评为“国内年度公关大奖”，入围</a:t>
            </a:r>
            <a:r>
              <a:rPr lang="en-US" altLang="zh-CN" sz="2800" dirty="0">
                <a:solidFill>
                  <a:srgbClr val="C10001"/>
                </a:solidFill>
                <a:latin typeface="南宋书局体" charset="0"/>
                <a:ea typeface="南宋书局体" charset="0"/>
                <a:cs typeface="南宋书局体" charset="0"/>
              </a:rPr>
              <a:t>2018</a:t>
            </a:r>
            <a:r>
              <a:rPr lang="zh-CN" altLang="en-US" sz="2800" dirty="0">
                <a:solidFill>
                  <a:srgbClr val="C10001"/>
                </a:solidFill>
                <a:latin typeface="南宋书局体" charset="0"/>
                <a:ea typeface="南宋书局体" charset="0"/>
                <a:cs typeface="南宋书局体" charset="0"/>
              </a:rPr>
              <a:t>年度品牌案例</a:t>
            </a:r>
            <a:r>
              <a:rPr lang="en-US" altLang="zh-CN" sz="2800" dirty="0">
                <a:solidFill>
                  <a:srgbClr val="C10001"/>
                </a:solidFill>
                <a:latin typeface="南宋书局体" charset="0"/>
                <a:ea typeface="南宋书局体" charset="0"/>
                <a:cs typeface="南宋书局体" charset="0"/>
              </a:rPr>
              <a:t>100</a:t>
            </a:r>
            <a:r>
              <a:rPr lang="zh-CN" altLang="en-US" sz="2800" dirty="0">
                <a:solidFill>
                  <a:srgbClr val="C10001"/>
                </a:solidFill>
                <a:latin typeface="南宋书局体" charset="0"/>
                <a:ea typeface="南宋书局体" charset="0"/>
                <a:cs typeface="南宋书局体" charset="0"/>
              </a:rPr>
              <a:t>强</a:t>
            </a:r>
          </a:p>
        </p:txBody>
      </p:sp>
    </p:spTree>
    <p:extLst>
      <p:ext uri="{BB962C8B-B14F-4D97-AF65-F5344CB8AC3E}">
        <p14:creationId xmlns:p14="http://schemas.microsoft.com/office/powerpoint/2010/main" val="1387695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3388" y="560774"/>
            <a:ext cx="9201548" cy="658368"/>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bg1"/>
                </a:solidFill>
                <a:latin typeface="南宋书局体" charset="0"/>
                <a:ea typeface="南宋书局体" charset="0"/>
                <a:cs typeface="南宋书局体" charset="0"/>
              </a:rPr>
              <a:t>「</a:t>
            </a:r>
            <a:r>
              <a:rPr kumimoji="1" lang="zh-CN" altLang="en-US" sz="3200" dirty="0">
                <a:solidFill>
                  <a:schemeClr val="bg1"/>
                </a:solidFill>
                <a:latin typeface="南宋书局体" charset="0"/>
                <a:ea typeface="南宋书局体" charset="0"/>
                <a:cs typeface="南宋书局体" charset="0"/>
              </a:rPr>
              <a:t>时光</a:t>
            </a:r>
            <a:r>
              <a:rPr kumimoji="1" lang="en-US" altLang="zh-CN" sz="3200" dirty="0">
                <a:solidFill>
                  <a:schemeClr val="bg1"/>
                </a:solidFill>
                <a:latin typeface="南宋书局体" charset="0"/>
                <a:ea typeface="南宋书局体" charset="0"/>
                <a:cs typeface="南宋书局体" charset="0"/>
              </a:rPr>
              <a:t>·</a:t>
            </a:r>
            <a:r>
              <a:rPr kumimoji="1" lang="zh-CN" altLang="en-US" sz="3200" dirty="0">
                <a:solidFill>
                  <a:schemeClr val="bg1"/>
                </a:solidFill>
                <a:latin typeface="南宋书局体" charset="0"/>
                <a:ea typeface="南宋书局体" charset="0"/>
                <a:cs typeface="南宋书局体" charset="0"/>
              </a:rPr>
              <a:t>博物馆」：集合传播，触发全民情感共振</a:t>
            </a:r>
          </a:p>
        </p:txBody>
      </p:sp>
      <p:grpSp>
        <p:nvGrpSpPr>
          <p:cNvPr id="3" name="组 2"/>
          <p:cNvGrpSpPr/>
          <p:nvPr/>
        </p:nvGrpSpPr>
        <p:grpSpPr>
          <a:xfrm>
            <a:off x="695325" y="1422398"/>
            <a:ext cx="10782885" cy="5049471"/>
            <a:chOff x="714154" y="927289"/>
            <a:chExt cx="11538900" cy="5554567"/>
          </a:xfrm>
        </p:grpSpPr>
        <p:sp>
          <p:nvSpPr>
            <p:cNvPr id="4" name="矩形 3">
              <a:extLst>
                <a:ext uri="{FF2B5EF4-FFF2-40B4-BE49-F238E27FC236}">
                  <a16:creationId xmlns:a16="http://schemas.microsoft.com/office/drawing/2014/main" id="{E6EE2409-8160-4AFB-BBC0-F3BF5915B737}"/>
                </a:ext>
              </a:extLst>
            </p:cNvPr>
            <p:cNvSpPr/>
            <p:nvPr/>
          </p:nvSpPr>
          <p:spPr>
            <a:xfrm>
              <a:off x="6407712" y="927289"/>
              <a:ext cx="5845342" cy="5554567"/>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C3D3B376-6B86-4529-ADED-A5F6391735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4154" y="927289"/>
              <a:ext cx="5818263" cy="5554567"/>
            </a:xfrm>
            <a:prstGeom prst="rect">
              <a:avLst/>
            </a:prstGeom>
          </p:spPr>
        </p:pic>
        <p:grpSp>
          <p:nvGrpSpPr>
            <p:cNvPr id="7" name="组合 10">
              <a:extLst>
                <a:ext uri="{FF2B5EF4-FFF2-40B4-BE49-F238E27FC236}">
                  <a16:creationId xmlns:a16="http://schemas.microsoft.com/office/drawing/2014/main" id="{91E831B2-1E35-4F43-8F1B-CF080DBB3083}"/>
                </a:ext>
              </a:extLst>
            </p:cNvPr>
            <p:cNvGrpSpPr/>
            <p:nvPr/>
          </p:nvGrpSpPr>
          <p:grpSpPr>
            <a:xfrm>
              <a:off x="6714011" y="1350975"/>
              <a:ext cx="4800195" cy="3268282"/>
              <a:chOff x="5067322" y="375569"/>
              <a:chExt cx="2287897" cy="7335141"/>
            </a:xfrm>
          </p:grpSpPr>
          <p:sp>
            <p:nvSpPr>
              <p:cNvPr id="9" name="矩形 8">
                <a:extLst>
                  <a:ext uri="{FF2B5EF4-FFF2-40B4-BE49-F238E27FC236}">
                    <a16:creationId xmlns:a16="http://schemas.microsoft.com/office/drawing/2014/main" id="{A79C7F11-A941-490E-87BF-5EAB8E7C5D65}"/>
                  </a:ext>
                </a:extLst>
              </p:cNvPr>
              <p:cNvSpPr/>
              <p:nvPr/>
            </p:nvSpPr>
            <p:spPr>
              <a:xfrm>
                <a:off x="5164391" y="375569"/>
                <a:ext cx="2093758" cy="1125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文本框 9">
                <a:extLst>
                  <a:ext uri="{FF2B5EF4-FFF2-40B4-BE49-F238E27FC236}">
                    <a16:creationId xmlns:a16="http://schemas.microsoft.com/office/drawing/2014/main" id="{8FEF08DB-8CD4-4431-A19C-E74548F93740}"/>
                  </a:ext>
                </a:extLst>
              </p:cNvPr>
              <p:cNvSpPr txBox="1"/>
              <p:nvPr/>
            </p:nvSpPr>
            <p:spPr>
              <a:xfrm>
                <a:off x="5067322" y="5506464"/>
                <a:ext cx="2287897" cy="220424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0" lvl="0" indent="0" algn="l" defTabSz="889000">
                  <a:lnSpc>
                    <a:spcPct val="150000"/>
                  </a:lnSpc>
                  <a:spcBef>
                    <a:spcPct val="0"/>
                  </a:spcBef>
                  <a:spcAft>
                    <a:spcPct val="35000"/>
                  </a:spcAft>
                  <a:buNone/>
                </a:pPr>
                <a:r>
                  <a:rPr lang="zh-CN" altLang="en-US" sz="2000" kern="1200" dirty="0">
                    <a:latin typeface="南宋书局体" panose="02000000000000000000" pitchFamily="2" charset="-122"/>
                    <a:ea typeface="南宋书局体" panose="02000000000000000000" pitchFamily="2" charset="-122"/>
                  </a:rPr>
                  <a:t>人民日报</a:t>
                </a:r>
                <a:r>
                  <a:rPr lang="zh-CN" altLang="en-US" sz="2000" b="1" u="sng" kern="1200" dirty="0">
                    <a:latin typeface="南宋书局体" panose="02000000000000000000" pitchFamily="2" charset="-122"/>
                    <a:ea typeface="南宋书局体" panose="02000000000000000000" pitchFamily="2" charset="-122"/>
                  </a:rPr>
                  <a:t>法人微博</a:t>
                </a:r>
                <a:r>
                  <a:rPr lang="zh-CN" altLang="en-US" sz="2000" kern="1200" dirty="0">
                    <a:latin typeface="南宋书局体" panose="02000000000000000000" pitchFamily="2" charset="-122"/>
                    <a:ea typeface="南宋书局体" panose="02000000000000000000" pitchFamily="2" charset="-122"/>
                  </a:rPr>
                  <a:t>：</a:t>
                </a:r>
                <a:endParaRPr lang="en-US" altLang="zh-CN" sz="2000" kern="1200" dirty="0">
                  <a:latin typeface="南宋书局体" panose="02000000000000000000" pitchFamily="2" charset="-122"/>
                  <a:ea typeface="南宋书局体" panose="02000000000000000000" pitchFamily="2" charset="-122"/>
                </a:endParaRPr>
              </a:p>
              <a:p>
                <a:pPr marL="0" lvl="0" indent="0" algn="l" defTabSz="889000">
                  <a:lnSpc>
                    <a:spcPct val="150000"/>
                  </a:lnSpc>
                  <a:spcBef>
                    <a:spcPct val="0"/>
                  </a:spcBef>
                  <a:spcAft>
                    <a:spcPct val="35000"/>
                  </a:spcAft>
                  <a:buNone/>
                </a:pPr>
                <a:r>
                  <a:rPr lang="zh-CN" altLang="en-US" sz="2000" kern="1200" dirty="0">
                    <a:latin typeface="南宋书局体" panose="02000000000000000000" pitchFamily="2" charset="-122"/>
                    <a:ea typeface="南宋书局体" panose="02000000000000000000" pitchFamily="2" charset="-122"/>
                  </a:rPr>
                  <a:t>共计推送</a:t>
                </a:r>
                <a:r>
                  <a:rPr lang="en-US" altLang="zh-CN" sz="2800" b="1" kern="1200"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60</a:t>
                </a:r>
                <a:r>
                  <a:rPr lang="zh-CN" altLang="en-US" sz="2800" b="1" kern="1200"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kern="1200" dirty="0">
                    <a:latin typeface="南宋书局体" panose="02000000000000000000" pitchFamily="2" charset="-122"/>
                    <a:ea typeface="南宋书局体" panose="02000000000000000000" pitchFamily="2" charset="-122"/>
                  </a:rPr>
                  <a:t>，总阅读量超</a:t>
                </a:r>
                <a:r>
                  <a:rPr lang="en-US" altLang="zh-CN" sz="2800" b="1" kern="1200"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3.5</a:t>
                </a:r>
                <a:r>
                  <a:rPr lang="zh-CN" altLang="en-US" sz="2800" b="1" kern="1200"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亿</a:t>
                </a:r>
                <a:r>
                  <a:rPr lang="zh-CN" altLang="en-US" sz="2000" kern="1200" dirty="0">
                    <a:latin typeface="南宋书局体" panose="02000000000000000000" pitchFamily="2" charset="-122"/>
                    <a:ea typeface="南宋书局体" panose="02000000000000000000" pitchFamily="2" charset="-122"/>
                  </a:rPr>
                  <a:t>。</a:t>
                </a:r>
                <a:endParaRPr lang="en-US" altLang="zh-CN" sz="2000" kern="1200" dirty="0">
                  <a:latin typeface="南宋书局体" panose="02000000000000000000" pitchFamily="2" charset="-122"/>
                  <a:ea typeface="南宋书局体" panose="02000000000000000000" pitchFamily="2" charset="-122"/>
                </a:endParaRPr>
              </a:p>
              <a:p>
                <a:pPr lvl="0" defTabSz="889000">
                  <a:lnSpc>
                    <a:spcPct val="150000"/>
                  </a:lnSpc>
                  <a:spcBef>
                    <a:spcPct val="0"/>
                  </a:spcBef>
                  <a:spcAft>
                    <a:spcPct val="35000"/>
                  </a:spcAft>
                </a:pPr>
                <a:r>
                  <a:rPr lang="zh-CN" altLang="en-US" sz="2000" dirty="0">
                    <a:latin typeface="南宋书局体" panose="02000000000000000000" pitchFamily="2" charset="-122"/>
                    <a:ea typeface="南宋书局体" panose="02000000000000000000" pitchFamily="2" charset="-122"/>
                  </a:rPr>
                  <a:t>人民日报</a:t>
                </a:r>
                <a:r>
                  <a:rPr lang="zh-CN" altLang="en-US" sz="2000" b="1" u="sng" dirty="0">
                    <a:latin typeface="南宋书局体" panose="02000000000000000000" pitchFamily="2" charset="-122"/>
                    <a:ea typeface="南宋书局体" panose="02000000000000000000" pitchFamily="2" charset="-122"/>
                  </a:rPr>
                  <a:t>官方微信</a:t>
                </a:r>
                <a:r>
                  <a:rPr lang="zh-CN" altLang="en-US" sz="2000" dirty="0">
                    <a:latin typeface="南宋书局体" panose="02000000000000000000" pitchFamily="2" charset="-122"/>
                    <a:ea typeface="南宋书局体" panose="02000000000000000000" pitchFamily="2" charset="-122"/>
                  </a:rPr>
                  <a:t>：</a:t>
                </a:r>
                <a:endParaRPr lang="en-US" altLang="zh-CN" sz="2000" dirty="0">
                  <a:latin typeface="南宋书局体" panose="02000000000000000000" pitchFamily="2" charset="-122"/>
                  <a:ea typeface="南宋书局体" panose="02000000000000000000" pitchFamily="2" charset="-122"/>
                </a:endParaRPr>
              </a:p>
              <a:p>
                <a:pPr lvl="0" defTabSz="889000">
                  <a:lnSpc>
                    <a:spcPct val="150000"/>
                  </a:lnSpc>
                  <a:spcBef>
                    <a:spcPct val="0"/>
                  </a:spcBef>
                  <a:spcAft>
                    <a:spcPct val="35000"/>
                  </a:spcAft>
                </a:pPr>
                <a:r>
                  <a:rPr lang="zh-CN" altLang="en-US" sz="2000" dirty="0">
                    <a:latin typeface="南宋书局体" panose="02000000000000000000" pitchFamily="2" charset="-122"/>
                    <a:ea typeface="南宋书局体" panose="02000000000000000000" pitchFamily="2" charset="-122"/>
                  </a:rPr>
                  <a:t>共计推送</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22</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dirty="0">
                    <a:latin typeface="南宋书局体" panose="02000000000000000000" pitchFamily="2" charset="-122"/>
                    <a:ea typeface="南宋书局体" panose="02000000000000000000" pitchFamily="2" charset="-122"/>
                  </a:rPr>
                  <a:t>，总阅读量</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超</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1100</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万</a:t>
                </a:r>
                <a:r>
                  <a:rPr lang="zh-CN" altLang="en-US" sz="2000" dirty="0">
                    <a:latin typeface="南宋书局体" panose="02000000000000000000" pitchFamily="2" charset="-122"/>
                    <a:ea typeface="南宋书局体" panose="02000000000000000000" pitchFamily="2" charset="-122"/>
                  </a:rPr>
                  <a:t>。</a:t>
                </a:r>
              </a:p>
              <a:p>
                <a:pPr defTabSz="889000">
                  <a:lnSpc>
                    <a:spcPct val="150000"/>
                  </a:lnSpc>
                  <a:spcBef>
                    <a:spcPct val="0"/>
                  </a:spcBef>
                  <a:spcAft>
                    <a:spcPct val="35000"/>
                  </a:spcAft>
                </a:pPr>
                <a:r>
                  <a:rPr lang="zh-CN" altLang="en-US" sz="2000" dirty="0">
                    <a:latin typeface="南宋书局体" panose="02000000000000000000" pitchFamily="2" charset="-122"/>
                    <a:ea typeface="南宋书局体" panose="02000000000000000000" pitchFamily="2" charset="-122"/>
                  </a:rPr>
                  <a:t>人民日报</a:t>
                </a:r>
                <a:r>
                  <a:rPr lang="zh-CN" altLang="en-US" sz="2000" b="1" u="sng" dirty="0">
                    <a:latin typeface="南宋书局体" panose="02000000000000000000" pitchFamily="2" charset="-122"/>
                    <a:ea typeface="南宋书局体" panose="02000000000000000000" pitchFamily="2" charset="-122"/>
                  </a:rPr>
                  <a:t>客户端</a:t>
                </a:r>
                <a:r>
                  <a:rPr lang="zh-CN" altLang="en-US" sz="2000" dirty="0">
                    <a:latin typeface="南宋书局体" panose="02000000000000000000" pitchFamily="2" charset="-122"/>
                    <a:ea typeface="南宋书局体" panose="02000000000000000000" pitchFamily="2" charset="-122"/>
                  </a:rPr>
                  <a:t>：共计推送</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38</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dirty="0">
                    <a:latin typeface="南宋书局体" panose="02000000000000000000" pitchFamily="2" charset="-122"/>
                    <a:ea typeface="南宋书局体" panose="02000000000000000000" pitchFamily="2" charset="-122"/>
                  </a:rPr>
                  <a:t>，</a:t>
                </a:r>
                <a:endParaRPr lang="en-US" altLang="zh-CN" sz="2000" dirty="0">
                  <a:latin typeface="南宋书局体" panose="02000000000000000000" pitchFamily="2" charset="-122"/>
                  <a:ea typeface="南宋书局体" panose="02000000000000000000" pitchFamily="2" charset="-122"/>
                </a:endParaRPr>
              </a:p>
              <a:p>
                <a:pPr defTabSz="889000">
                  <a:lnSpc>
                    <a:spcPct val="150000"/>
                  </a:lnSpc>
                  <a:spcBef>
                    <a:spcPct val="0"/>
                  </a:spcBef>
                  <a:spcAft>
                    <a:spcPct val="35000"/>
                  </a:spcAft>
                </a:pPr>
                <a:r>
                  <a:rPr lang="zh-CN" altLang="en-US" sz="2000" dirty="0">
                    <a:latin typeface="南宋书局体" panose="02000000000000000000" pitchFamily="2" charset="-122"/>
                    <a:ea typeface="南宋书局体" panose="02000000000000000000" pitchFamily="2" charset="-122"/>
                  </a:rPr>
                  <a:t>其中包含</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11</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场</a:t>
                </a:r>
                <a:r>
                  <a:rPr lang="zh-CN" altLang="en-US" sz="2000" dirty="0">
                    <a:latin typeface="南宋书局体" panose="02000000000000000000" pitchFamily="2" charset="-122"/>
                    <a:ea typeface="南宋书局体" panose="02000000000000000000" pitchFamily="2" charset="-122"/>
                  </a:rPr>
                  <a:t>直播，</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20</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dirty="0">
                    <a:latin typeface="南宋书局体" panose="02000000000000000000" pitchFamily="2" charset="-122"/>
                    <a:ea typeface="南宋书局体" panose="02000000000000000000" pitchFamily="2" charset="-122"/>
                  </a:rPr>
                  <a:t>图文信息，</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6</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dirty="0">
                    <a:solidFill>
                      <a:schemeClr val="tx1"/>
                    </a:solidFill>
                    <a:latin typeface="南宋书局体" panose="02000000000000000000" pitchFamily="2" charset="-122"/>
                    <a:ea typeface="南宋书局体" panose="02000000000000000000" pitchFamily="2" charset="-122"/>
                  </a:rPr>
                  <a:t>视</a:t>
                </a:r>
                <a:r>
                  <a:rPr lang="zh-CN" altLang="en-US" sz="2000" dirty="0">
                    <a:latin typeface="南宋书局体" panose="02000000000000000000" pitchFamily="2" charset="-122"/>
                    <a:ea typeface="南宋书局体" panose="02000000000000000000" pitchFamily="2" charset="-122"/>
                  </a:rPr>
                  <a:t>频。</a:t>
                </a:r>
              </a:p>
              <a:p>
                <a:pPr marL="0" lvl="0" indent="0" algn="l" defTabSz="889000">
                  <a:lnSpc>
                    <a:spcPct val="150000"/>
                  </a:lnSpc>
                  <a:spcBef>
                    <a:spcPct val="0"/>
                  </a:spcBef>
                  <a:spcAft>
                    <a:spcPct val="35000"/>
                  </a:spcAft>
                  <a:buNone/>
                </a:pPr>
                <a:endParaRPr lang="zh-CN" altLang="en-US" sz="2000" kern="1200" dirty="0">
                  <a:latin typeface="南宋书局体" panose="02000000000000000000" pitchFamily="2" charset="-122"/>
                  <a:ea typeface="南宋书局体" panose="02000000000000000000" pitchFamily="2" charset="-122"/>
                </a:endParaRPr>
              </a:p>
            </p:txBody>
          </p:sp>
        </p:grpSp>
        <p:sp>
          <p:nvSpPr>
            <p:cNvPr id="8" name="矩形 7">
              <a:extLst>
                <a:ext uri="{FF2B5EF4-FFF2-40B4-BE49-F238E27FC236}">
                  <a16:creationId xmlns:a16="http://schemas.microsoft.com/office/drawing/2014/main" id="{C0187542-2FBC-4EBC-85AE-550B16E37C94}"/>
                </a:ext>
              </a:extLst>
            </p:cNvPr>
            <p:cNvSpPr/>
            <p:nvPr/>
          </p:nvSpPr>
          <p:spPr>
            <a:xfrm>
              <a:off x="11656705" y="2411872"/>
              <a:ext cx="596349" cy="22073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南宋书局体" panose="02000000000000000000" pitchFamily="2" charset="-122"/>
                  <a:ea typeface="南宋书局体" panose="02000000000000000000" pitchFamily="2" charset="-122"/>
                </a:rPr>
                <a:t>传播数据</a:t>
              </a:r>
            </a:p>
          </p:txBody>
        </p:sp>
      </p:grpSp>
    </p:spTree>
    <p:extLst>
      <p:ext uri="{BB962C8B-B14F-4D97-AF65-F5344CB8AC3E}">
        <p14:creationId xmlns:p14="http://schemas.microsoft.com/office/powerpoint/2010/main" val="141602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
            <a:extLst>
              <a:ext uri="{FF2B5EF4-FFF2-40B4-BE49-F238E27FC236}">
                <a16:creationId xmlns:a16="http://schemas.microsoft.com/office/drawing/2014/main" id="{F43AEC0F-AEDD-4C86-ADE8-95DBF07CF23D}"/>
              </a:ext>
            </a:extLst>
          </p:cNvPr>
          <p:cNvGrpSpPr/>
          <p:nvPr/>
        </p:nvGrpSpPr>
        <p:grpSpPr>
          <a:xfrm>
            <a:off x="706831" y="2471743"/>
            <a:ext cx="10801350" cy="3058975"/>
            <a:chOff x="710355" y="1656582"/>
            <a:chExt cx="11330707" cy="2880667"/>
          </a:xfrm>
        </p:grpSpPr>
        <p:grpSp>
          <p:nvGrpSpPr>
            <p:cNvPr id="3" name="组合 11">
              <a:extLst>
                <a:ext uri="{FF2B5EF4-FFF2-40B4-BE49-F238E27FC236}">
                  <a16:creationId xmlns:a16="http://schemas.microsoft.com/office/drawing/2014/main" id="{C993C59E-1ABF-4221-9A74-075D3A5469B4}"/>
                </a:ext>
              </a:extLst>
            </p:cNvPr>
            <p:cNvGrpSpPr/>
            <p:nvPr/>
          </p:nvGrpSpPr>
          <p:grpSpPr>
            <a:xfrm>
              <a:off x="710355" y="1656582"/>
              <a:ext cx="6246262" cy="2856831"/>
              <a:chOff x="0" y="726440"/>
              <a:chExt cx="12192000" cy="5427801"/>
            </a:xfrm>
          </p:grpSpPr>
          <p:grpSp>
            <p:nvGrpSpPr>
              <p:cNvPr id="12" name="组合 3">
                <a:extLst>
                  <a:ext uri="{FF2B5EF4-FFF2-40B4-BE49-F238E27FC236}">
                    <a16:creationId xmlns:a16="http://schemas.microsoft.com/office/drawing/2014/main" id="{6604BA59-9EDB-4684-B588-D8E5859656E7}"/>
                  </a:ext>
                </a:extLst>
              </p:cNvPr>
              <p:cNvGrpSpPr/>
              <p:nvPr/>
            </p:nvGrpSpPr>
            <p:grpSpPr>
              <a:xfrm>
                <a:off x="0" y="726440"/>
                <a:ext cx="9133841" cy="5405120"/>
                <a:chOff x="0" y="0"/>
                <a:chExt cx="10924549" cy="6858000"/>
              </a:xfrm>
            </p:grpSpPr>
            <p:pic>
              <p:nvPicPr>
                <p:cNvPr id="14" name="图片 13">
                  <a:extLst>
                    <a:ext uri="{FF2B5EF4-FFF2-40B4-BE49-F238E27FC236}">
                      <a16:creationId xmlns:a16="http://schemas.microsoft.com/office/drawing/2014/main" id="{3BF2E0C0-CE50-47C4-BE41-0306016CB8D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3820160"/>
                  <a:ext cx="2313272" cy="3037840"/>
                </a:xfrm>
                <a:prstGeom prst="rect">
                  <a:avLst/>
                </a:prstGeom>
              </p:spPr>
            </p:pic>
            <p:pic>
              <p:nvPicPr>
                <p:cNvPr id="15" name="图片 14">
                  <a:extLst>
                    <a:ext uri="{FF2B5EF4-FFF2-40B4-BE49-F238E27FC236}">
                      <a16:creationId xmlns:a16="http://schemas.microsoft.com/office/drawing/2014/main" id="{949B50D9-197B-43B1-8F88-4A447F940A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16493" y="3791383"/>
                  <a:ext cx="2235188" cy="3037840"/>
                </a:xfrm>
                <a:prstGeom prst="rect">
                  <a:avLst/>
                </a:prstGeom>
              </p:spPr>
            </p:pic>
            <p:pic>
              <p:nvPicPr>
                <p:cNvPr id="16" name="图片 15">
                  <a:extLst>
                    <a:ext uri="{FF2B5EF4-FFF2-40B4-BE49-F238E27FC236}">
                      <a16:creationId xmlns:a16="http://schemas.microsoft.com/office/drawing/2014/main" id="{4F484CF7-BF2E-45EB-984B-0A523C8404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47721" y="28777"/>
                  <a:ext cx="3351045" cy="3791383"/>
                </a:xfrm>
                <a:prstGeom prst="rect">
                  <a:avLst/>
                </a:prstGeom>
              </p:spPr>
            </p:pic>
            <p:pic>
              <p:nvPicPr>
                <p:cNvPr id="17" name="图片 16">
                  <a:extLst>
                    <a:ext uri="{FF2B5EF4-FFF2-40B4-BE49-F238E27FC236}">
                      <a16:creationId xmlns:a16="http://schemas.microsoft.com/office/drawing/2014/main" id="{02851DDD-882E-48BD-90F9-024CA0DBD0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28777"/>
                  <a:ext cx="3547721" cy="3791383"/>
                </a:xfrm>
                <a:prstGeom prst="rect">
                  <a:avLst/>
                </a:prstGeom>
              </p:spPr>
            </p:pic>
            <p:pic>
              <p:nvPicPr>
                <p:cNvPr id="18" name="图片 17">
                  <a:extLst>
                    <a:ext uri="{FF2B5EF4-FFF2-40B4-BE49-F238E27FC236}">
                      <a16:creationId xmlns:a16="http://schemas.microsoft.com/office/drawing/2014/main" id="{2746C363-1B6F-4D3F-B58A-8B19C79E4D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51681" y="3791383"/>
                  <a:ext cx="2313272" cy="3066617"/>
                </a:xfrm>
                <a:prstGeom prst="rect">
                  <a:avLst/>
                </a:prstGeom>
              </p:spPr>
            </p:pic>
            <p:pic>
              <p:nvPicPr>
                <p:cNvPr id="19" name="图片 18">
                  <a:extLst>
                    <a:ext uri="{FF2B5EF4-FFF2-40B4-BE49-F238E27FC236}">
                      <a16:creationId xmlns:a16="http://schemas.microsoft.com/office/drawing/2014/main" id="{F19938C0-6C8C-4958-8991-4144143CC95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92184" y="0"/>
                  <a:ext cx="4232365" cy="6858000"/>
                </a:xfrm>
                <a:prstGeom prst="rect">
                  <a:avLst/>
                </a:prstGeom>
              </p:spPr>
            </p:pic>
          </p:grpSp>
          <p:pic>
            <p:nvPicPr>
              <p:cNvPr id="13" name="图片 12">
                <a:extLst>
                  <a:ext uri="{FF2B5EF4-FFF2-40B4-BE49-F238E27FC236}">
                    <a16:creationId xmlns:a16="http://schemas.microsoft.com/office/drawing/2014/main" id="{B7FA376D-CD3E-4A46-B96A-5926C4FAF7E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41290" y="749121"/>
                <a:ext cx="3250710" cy="5405120"/>
              </a:xfrm>
              <a:prstGeom prst="rect">
                <a:avLst/>
              </a:prstGeom>
            </p:spPr>
          </p:pic>
        </p:grpSp>
        <p:grpSp>
          <p:nvGrpSpPr>
            <p:cNvPr id="4" name="组合 19">
              <a:extLst>
                <a:ext uri="{FF2B5EF4-FFF2-40B4-BE49-F238E27FC236}">
                  <a16:creationId xmlns:a16="http://schemas.microsoft.com/office/drawing/2014/main" id="{56BC8ED2-3C7B-4D1F-B7AF-E47287A3F561}"/>
                </a:ext>
              </a:extLst>
            </p:cNvPr>
            <p:cNvGrpSpPr/>
            <p:nvPr/>
          </p:nvGrpSpPr>
          <p:grpSpPr>
            <a:xfrm>
              <a:off x="6956617" y="1668520"/>
              <a:ext cx="5084445" cy="2868729"/>
              <a:chOff x="-15875" y="-9951"/>
              <a:chExt cx="12244070" cy="6908310"/>
            </a:xfrm>
          </p:grpSpPr>
          <p:sp>
            <p:nvSpPr>
              <p:cNvPr id="5" name="文本框 4">
                <a:extLst>
                  <a:ext uri="{FF2B5EF4-FFF2-40B4-BE49-F238E27FC236}">
                    <a16:creationId xmlns:a16="http://schemas.microsoft.com/office/drawing/2014/main" id="{1D001F31-4EE2-438A-B9F3-4AD81BF3D205}"/>
                  </a:ext>
                </a:extLst>
              </p:cNvPr>
              <p:cNvSpPr txBox="1"/>
              <p:nvPr/>
            </p:nvSpPr>
            <p:spPr>
              <a:xfrm>
                <a:off x="-15875" y="2839720"/>
                <a:ext cx="12244070" cy="92202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线上：</a:t>
                </a:r>
                <a:r>
                  <a:rPr lang="en-US" altLang="zh-CN"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亿人参与，</a:t>
                </a:r>
                <a:r>
                  <a:rPr lang="en-US" altLang="zh-CN"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亿互动</a:t>
                </a:r>
              </a:p>
            </p:txBody>
          </p:sp>
          <p:pic>
            <p:nvPicPr>
              <p:cNvPr id="6" name="Picture 3">
                <a:extLst>
                  <a:ext uri="{FF2B5EF4-FFF2-40B4-BE49-F238E27FC236}">
                    <a16:creationId xmlns:a16="http://schemas.microsoft.com/office/drawing/2014/main" id="{B7A4C1F8-2D4F-4882-B4D6-944D532B4AD7}"/>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0" y="0"/>
                <a:ext cx="4082259" cy="689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8B949E2F-64A2-4B53-89E9-976B113B24FD}"/>
                  </a:ext>
                </a:extLst>
              </p:cNvPr>
              <p:cNvSpPr/>
              <p:nvPr/>
            </p:nvSpPr>
            <p:spPr>
              <a:xfrm>
                <a:off x="2993375" y="4813332"/>
                <a:ext cx="1060466" cy="20484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FB94D33-2002-4189-94E9-A24DE7545DB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122453" y="15380"/>
                <a:ext cx="3913663" cy="6858000"/>
              </a:xfrm>
              <a:prstGeom prst="rect">
                <a:avLst/>
              </a:prstGeom>
            </p:spPr>
          </p:pic>
          <p:sp>
            <p:nvSpPr>
              <p:cNvPr id="9" name="矩形 8">
                <a:extLst>
                  <a:ext uri="{FF2B5EF4-FFF2-40B4-BE49-F238E27FC236}">
                    <a16:creationId xmlns:a16="http://schemas.microsoft.com/office/drawing/2014/main" id="{C938336E-AC8A-48F8-A4D1-111BC066D075}"/>
                  </a:ext>
                </a:extLst>
              </p:cNvPr>
              <p:cNvSpPr/>
              <p:nvPr/>
            </p:nvSpPr>
            <p:spPr>
              <a:xfrm>
                <a:off x="4127021" y="20179"/>
                <a:ext cx="3909095" cy="57120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8A0A19B7-CDEE-4E47-9352-0D62CB6654B7}"/>
                  </a:ext>
                </a:extLst>
              </p:cNvPr>
              <p:cNvPicPr>
                <a:picLocks noChangeAspect="1"/>
              </p:cNvPicPr>
              <p:nvPr/>
            </p:nvPicPr>
            <p:blipFill>
              <a:blip r:embed="rId11"/>
              <a:stretch>
                <a:fillRect/>
              </a:stretch>
            </p:blipFill>
            <p:spPr>
              <a:xfrm>
                <a:off x="8109741" y="-9951"/>
                <a:ext cx="4082259" cy="6756541"/>
              </a:xfrm>
              <a:prstGeom prst="rect">
                <a:avLst/>
              </a:prstGeom>
            </p:spPr>
          </p:pic>
          <p:sp>
            <p:nvSpPr>
              <p:cNvPr id="11" name="矩形 10">
                <a:extLst>
                  <a:ext uri="{FF2B5EF4-FFF2-40B4-BE49-F238E27FC236}">
                    <a16:creationId xmlns:a16="http://schemas.microsoft.com/office/drawing/2014/main" id="{A11D4FCA-F719-41CB-BB08-C01EB7D6ABAA}"/>
                  </a:ext>
                </a:extLst>
              </p:cNvPr>
              <p:cNvSpPr/>
              <p:nvPr/>
            </p:nvSpPr>
            <p:spPr>
              <a:xfrm>
                <a:off x="8109741" y="5415280"/>
                <a:ext cx="1013940" cy="487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0" name="矩形 19">
            <a:extLst>
              <a:ext uri="{FF2B5EF4-FFF2-40B4-BE49-F238E27FC236}">
                <a16:creationId xmlns:a16="http://schemas.microsoft.com/office/drawing/2014/main" id="{18BA7F96-B53C-4519-A8B0-95AD1AE17BDA}"/>
              </a:ext>
            </a:extLst>
          </p:cNvPr>
          <p:cNvSpPr/>
          <p:nvPr/>
        </p:nvSpPr>
        <p:spPr>
          <a:xfrm>
            <a:off x="658418" y="983022"/>
            <a:ext cx="10906876" cy="1077090"/>
          </a:xfrm>
          <a:prstGeom prst="rect">
            <a:avLst/>
          </a:prstGeom>
        </p:spPr>
        <p:txBody>
          <a:bodyPr wrap="square">
            <a:spAutoFit/>
          </a:bodyPr>
          <a:lstStyle/>
          <a:p>
            <a:pPr algn="ctr">
              <a:lnSpc>
                <a:spcPct val="150000"/>
              </a:lnSpc>
            </a:pPr>
            <a:r>
              <a:rPr lang="zh-CN" altLang="en-US" sz="2400" b="1" dirty="0">
                <a:solidFill>
                  <a:srgbClr val="C10001"/>
                </a:solidFill>
                <a:latin typeface="南宋书局体" panose="02000000000000000000" pitchFamily="2" charset="-122"/>
                <a:ea typeface="南宋书局体" panose="02000000000000000000" pitchFamily="2" charset="-122"/>
                <a:cs typeface="微软雅黑" panose="020B0503020204020204" pitchFamily="34" charset="-122"/>
              </a:rPr>
              <a:t>内部传播</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围绕</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时光博物馆</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背后的</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40</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年全民记忆符号，实现与线下展馆内活动、优质</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UGC</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的密切结合，随着活动进展层层深入，将线下活动凝聚起的全民情感进行了提炼与升华。</a:t>
            </a:r>
          </a:p>
        </p:txBody>
      </p:sp>
      <p:sp>
        <p:nvSpPr>
          <p:cNvPr id="21" name="矩形 20">
            <a:extLst>
              <a:ext uri="{FF2B5EF4-FFF2-40B4-BE49-F238E27FC236}">
                <a16:creationId xmlns:a16="http://schemas.microsoft.com/office/drawing/2014/main" id="{DE3C9FD5-682E-4F44-A1B9-C82867FDB4DD}"/>
              </a:ext>
            </a:extLst>
          </p:cNvPr>
          <p:cNvSpPr/>
          <p:nvPr/>
        </p:nvSpPr>
        <p:spPr>
          <a:xfrm>
            <a:off x="692503" y="1010098"/>
            <a:ext cx="10801350" cy="1090669"/>
          </a:xfrm>
          <a:prstGeom prst="rect">
            <a:avLst/>
          </a:prstGeom>
          <a:noFill/>
          <a:ln>
            <a:solidFill>
              <a:srgbClr val="C1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1790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8E70735-5E28-4AEE-81B5-9546B4811423}"/>
              </a:ext>
            </a:extLst>
          </p:cNvPr>
          <p:cNvSpPr/>
          <p:nvPr/>
        </p:nvSpPr>
        <p:spPr>
          <a:xfrm>
            <a:off x="695325" y="503147"/>
            <a:ext cx="10801350" cy="1090669"/>
          </a:xfrm>
          <a:prstGeom prst="rect">
            <a:avLst/>
          </a:prstGeom>
          <a:noFill/>
          <a:ln>
            <a:solidFill>
              <a:srgbClr val="C1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679BFE93-62EA-4497-9457-621D63FED9F8}"/>
              </a:ext>
            </a:extLst>
          </p:cNvPr>
          <p:cNvSpPr/>
          <p:nvPr/>
        </p:nvSpPr>
        <p:spPr>
          <a:xfrm>
            <a:off x="712206" y="441159"/>
            <a:ext cx="10906876" cy="1077090"/>
          </a:xfrm>
          <a:prstGeom prst="rect">
            <a:avLst/>
          </a:prstGeom>
        </p:spPr>
        <p:txBody>
          <a:bodyPr wrap="square">
            <a:spAutoFit/>
          </a:bodyPr>
          <a:lstStyle/>
          <a:p>
            <a:pPr>
              <a:lnSpc>
                <a:spcPct val="150000"/>
              </a:lnSpc>
            </a:pPr>
            <a:r>
              <a:rPr lang="zh-CN" altLang="en-US" sz="2400" b="1" dirty="0">
                <a:solidFill>
                  <a:srgbClr val="C10001"/>
                </a:solidFill>
                <a:latin typeface="南宋书局体" panose="02000000000000000000" pitchFamily="2" charset="-122"/>
                <a:ea typeface="南宋书局体" panose="02000000000000000000" pitchFamily="2" charset="-122"/>
                <a:cs typeface="微软雅黑" panose="020B0503020204020204" pitchFamily="34" charset="-122"/>
              </a:rPr>
              <a:t>外部传播</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调动各渠道协同传播：中宣部、中共上海市委宣传部、中共深圳市委宣传部积极支持；流量平台快手、网易云音乐实现深度合作；</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18</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位流量明星积极互动；</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CCTV</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重磅报道。</a:t>
            </a:r>
          </a:p>
        </p:txBody>
      </p:sp>
      <p:pic>
        <p:nvPicPr>
          <p:cNvPr id="4" name="图片 3">
            <a:extLst>
              <a:ext uri="{FF2B5EF4-FFF2-40B4-BE49-F238E27FC236}">
                <a16:creationId xmlns:a16="http://schemas.microsoft.com/office/drawing/2014/main" id="{A26E33A4-DC6F-4B5A-B3CF-3CC0682174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8938" y="1706152"/>
            <a:ext cx="1967525" cy="3317608"/>
          </a:xfrm>
          <a:prstGeom prst="rect">
            <a:avLst/>
          </a:prstGeom>
        </p:spPr>
      </p:pic>
      <p:grpSp>
        <p:nvGrpSpPr>
          <p:cNvPr id="5" name="组合 18">
            <a:extLst>
              <a:ext uri="{FF2B5EF4-FFF2-40B4-BE49-F238E27FC236}">
                <a16:creationId xmlns:a16="http://schemas.microsoft.com/office/drawing/2014/main" id="{29A30554-80A3-456C-B6C8-65FBA2856B60}"/>
              </a:ext>
            </a:extLst>
          </p:cNvPr>
          <p:cNvGrpSpPr/>
          <p:nvPr/>
        </p:nvGrpSpPr>
        <p:grpSpPr>
          <a:xfrm>
            <a:off x="2875757" y="1684275"/>
            <a:ext cx="3850716" cy="3353773"/>
            <a:chOff x="4653987" y="641044"/>
            <a:chExt cx="6046226" cy="5265948"/>
          </a:xfrm>
        </p:grpSpPr>
        <p:pic>
          <p:nvPicPr>
            <p:cNvPr id="6" name="图片 5">
              <a:extLst>
                <a:ext uri="{FF2B5EF4-FFF2-40B4-BE49-F238E27FC236}">
                  <a16:creationId xmlns:a16="http://schemas.microsoft.com/office/drawing/2014/main" id="{235198C1-EA6C-47DD-9D6E-709A16531E1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54350" y="641044"/>
              <a:ext cx="2745863" cy="5265948"/>
            </a:xfrm>
            <a:prstGeom prst="rect">
              <a:avLst/>
            </a:prstGeom>
          </p:spPr>
        </p:pic>
        <p:pic>
          <p:nvPicPr>
            <p:cNvPr id="7" name="图片 6">
              <a:extLst>
                <a:ext uri="{FF2B5EF4-FFF2-40B4-BE49-F238E27FC236}">
                  <a16:creationId xmlns:a16="http://schemas.microsoft.com/office/drawing/2014/main" id="{1F53CF6D-BD45-48B1-A37E-E14613F33A2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53987" y="3274018"/>
              <a:ext cx="3300362" cy="2600960"/>
            </a:xfrm>
            <a:prstGeom prst="rect">
              <a:avLst/>
            </a:prstGeom>
          </p:spPr>
        </p:pic>
        <p:pic>
          <p:nvPicPr>
            <p:cNvPr id="8" name="图片 7">
              <a:extLst>
                <a:ext uri="{FF2B5EF4-FFF2-40B4-BE49-F238E27FC236}">
                  <a16:creationId xmlns:a16="http://schemas.microsoft.com/office/drawing/2014/main" id="{07F6464D-BBB5-4F30-8A48-2AFF5A9453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53988" y="641045"/>
              <a:ext cx="3300362" cy="2621868"/>
            </a:xfrm>
            <a:prstGeom prst="rect">
              <a:avLst/>
            </a:prstGeom>
          </p:spPr>
        </p:pic>
      </p:grpSp>
      <p:pic>
        <p:nvPicPr>
          <p:cNvPr id="9" name="图片 8">
            <a:extLst>
              <a:ext uri="{FF2B5EF4-FFF2-40B4-BE49-F238E27FC236}">
                <a16:creationId xmlns:a16="http://schemas.microsoft.com/office/drawing/2014/main" id="{8B5A52F7-D70F-4B0B-A7F8-10B1071287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5909" y="1684275"/>
            <a:ext cx="1137452" cy="1597194"/>
          </a:xfrm>
          <a:prstGeom prst="rect">
            <a:avLst/>
          </a:prstGeom>
        </p:spPr>
      </p:pic>
      <p:pic>
        <p:nvPicPr>
          <p:cNvPr id="10" name="图片 9">
            <a:extLst>
              <a:ext uri="{FF2B5EF4-FFF2-40B4-BE49-F238E27FC236}">
                <a16:creationId xmlns:a16="http://schemas.microsoft.com/office/drawing/2014/main" id="{5B42F6A8-ED5A-4950-BAA1-6CFF1C61E0E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009614" y="1684275"/>
            <a:ext cx="1272355" cy="1597194"/>
          </a:xfrm>
          <a:prstGeom prst="rect">
            <a:avLst/>
          </a:prstGeom>
        </p:spPr>
      </p:pic>
      <p:pic>
        <p:nvPicPr>
          <p:cNvPr id="11" name="图片 10">
            <a:extLst>
              <a:ext uri="{FF2B5EF4-FFF2-40B4-BE49-F238E27FC236}">
                <a16:creationId xmlns:a16="http://schemas.microsoft.com/office/drawing/2014/main" id="{AF3BCE5C-E05F-427D-A858-C0C81B4C2C5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63361" y="3392768"/>
            <a:ext cx="1218608" cy="1643453"/>
          </a:xfrm>
          <a:prstGeom prst="rect">
            <a:avLst/>
          </a:prstGeom>
        </p:spPr>
      </p:pic>
      <p:pic>
        <p:nvPicPr>
          <p:cNvPr id="12" name="图片 11">
            <a:extLst>
              <a:ext uri="{FF2B5EF4-FFF2-40B4-BE49-F238E27FC236}">
                <a16:creationId xmlns:a16="http://schemas.microsoft.com/office/drawing/2014/main" id="{929C665D-F96B-4259-AC00-26628D1F9B1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925909" y="3392768"/>
            <a:ext cx="1137452" cy="1643454"/>
          </a:xfrm>
          <a:prstGeom prst="rect">
            <a:avLst/>
          </a:prstGeom>
        </p:spPr>
      </p:pic>
      <p:grpSp>
        <p:nvGrpSpPr>
          <p:cNvPr id="13" name="组合 28">
            <a:extLst>
              <a:ext uri="{FF2B5EF4-FFF2-40B4-BE49-F238E27FC236}">
                <a16:creationId xmlns:a16="http://schemas.microsoft.com/office/drawing/2014/main" id="{1CEDA2E1-A252-4078-A753-EFF229905EEF}"/>
              </a:ext>
            </a:extLst>
          </p:cNvPr>
          <p:cNvGrpSpPr/>
          <p:nvPr/>
        </p:nvGrpSpPr>
        <p:grpSpPr>
          <a:xfrm>
            <a:off x="9402705" y="1712270"/>
            <a:ext cx="2110698" cy="3305389"/>
            <a:chOff x="-13949" y="0"/>
            <a:chExt cx="4108612" cy="6858000"/>
          </a:xfrm>
        </p:grpSpPr>
        <p:pic>
          <p:nvPicPr>
            <p:cNvPr id="14" name="图片 13">
              <a:extLst>
                <a:ext uri="{FF2B5EF4-FFF2-40B4-BE49-F238E27FC236}">
                  <a16:creationId xmlns:a16="http://schemas.microsoft.com/office/drawing/2014/main" id="{430990BD-0D0B-4125-8C0D-48B41EA35E3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 y="0"/>
              <a:ext cx="4084320" cy="2390457"/>
            </a:xfrm>
            <a:prstGeom prst="rect">
              <a:avLst/>
            </a:prstGeom>
          </p:spPr>
        </p:pic>
        <p:pic>
          <p:nvPicPr>
            <p:cNvPr id="15" name="图片 14">
              <a:extLst>
                <a:ext uri="{FF2B5EF4-FFF2-40B4-BE49-F238E27FC236}">
                  <a16:creationId xmlns:a16="http://schemas.microsoft.com/office/drawing/2014/main" id="{44842F97-889E-467A-B688-C51F8AAA8E7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949" y="2390457"/>
              <a:ext cx="4108612" cy="2313623"/>
            </a:xfrm>
            <a:prstGeom prst="rect">
              <a:avLst/>
            </a:prstGeom>
          </p:spPr>
        </p:pic>
        <p:pic>
          <p:nvPicPr>
            <p:cNvPr id="16" name="图片 15">
              <a:extLst>
                <a:ext uri="{FF2B5EF4-FFF2-40B4-BE49-F238E27FC236}">
                  <a16:creationId xmlns:a16="http://schemas.microsoft.com/office/drawing/2014/main" id="{562F2D75-1568-4890-8889-37E58E52E97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4704080"/>
              <a:ext cx="4073979" cy="2153920"/>
            </a:xfrm>
            <a:prstGeom prst="rect">
              <a:avLst/>
            </a:prstGeom>
          </p:spPr>
        </p:pic>
      </p:grpSp>
      <p:sp>
        <p:nvSpPr>
          <p:cNvPr id="17" name="矩形 16">
            <a:extLst>
              <a:ext uri="{FF2B5EF4-FFF2-40B4-BE49-F238E27FC236}">
                <a16:creationId xmlns:a16="http://schemas.microsoft.com/office/drawing/2014/main" id="{9CC7881B-D1CC-4DD3-8BD5-61797C72AFD4}"/>
              </a:ext>
            </a:extLst>
          </p:cNvPr>
          <p:cNvSpPr/>
          <p:nvPr/>
        </p:nvSpPr>
        <p:spPr>
          <a:xfrm>
            <a:off x="695325" y="5114795"/>
            <a:ext cx="10801350" cy="507068"/>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600"/>
              </a:lnSpc>
            </a:pPr>
            <a:r>
              <a:rPr lang="zh-CN" altLang="en-US" sz="2400" dirty="0">
                <a:latin typeface="南宋书局体" panose="02000000000000000000" pitchFamily="2" charset="-122"/>
                <a:ea typeface="南宋书局体" panose="02000000000000000000" pitchFamily="2" charset="-122"/>
              </a:rPr>
              <a:t>基于此</a:t>
            </a:r>
            <a:r>
              <a:rPr lang="zh-CN" altLang="en-US" sz="2400">
                <a:latin typeface="南宋书局体" panose="02000000000000000000" pitchFamily="2" charset="-122"/>
                <a:ea typeface="南宋书局体" panose="02000000000000000000" pitchFamily="2" charset="-122"/>
              </a:rPr>
              <a:t>，我们确信</a:t>
            </a:r>
            <a:r>
              <a:rPr lang="en-US" altLang="zh-CN" sz="2400" dirty="0">
                <a:latin typeface="南宋书局体" panose="02000000000000000000" pitchFamily="2" charset="-122"/>
                <a:ea typeface="南宋书局体" panose="02000000000000000000" pitchFamily="2" charset="-122"/>
              </a:rPr>
              <a:t>【</a:t>
            </a:r>
            <a:r>
              <a:rPr lang="zh-CN" altLang="en-US" sz="2400" dirty="0">
                <a:latin typeface="南宋书局体" panose="02000000000000000000" pitchFamily="2" charset="-122"/>
                <a:ea typeface="南宋书局体" panose="02000000000000000000" pitchFamily="2" charset="-122"/>
              </a:rPr>
              <a:t>时光博物馆</a:t>
            </a:r>
            <a:r>
              <a:rPr lang="en-US" altLang="zh-CN" sz="2400" dirty="0">
                <a:latin typeface="南宋书局体" panose="02000000000000000000" pitchFamily="2" charset="-122"/>
                <a:ea typeface="南宋书局体" panose="02000000000000000000" pitchFamily="2" charset="-122"/>
              </a:rPr>
              <a:t>】2.0</a:t>
            </a:r>
            <a:r>
              <a:rPr lang="zh-CN" altLang="en-US" sz="2400" dirty="0">
                <a:latin typeface="南宋书局体" panose="02000000000000000000" pitchFamily="2" charset="-122"/>
                <a:ea typeface="南宋书局体" panose="02000000000000000000" pitchFamily="2" charset="-122"/>
              </a:rPr>
              <a:t>、</a:t>
            </a:r>
            <a:r>
              <a:rPr lang="en-US" altLang="zh-CN" sz="2400" dirty="0">
                <a:latin typeface="南宋书局体" panose="02000000000000000000" pitchFamily="2" charset="-122"/>
                <a:ea typeface="南宋书局体" panose="02000000000000000000" pitchFamily="2" charset="-122"/>
              </a:rPr>
              <a:t>3.0</a:t>
            </a:r>
            <a:r>
              <a:rPr lang="zh-CN" altLang="en-US" sz="2400" dirty="0">
                <a:latin typeface="南宋书局体" panose="02000000000000000000" pitchFamily="2" charset="-122"/>
                <a:ea typeface="南宋书局体" panose="02000000000000000000" pitchFamily="2" charset="-122"/>
              </a:rPr>
              <a:t>直至</a:t>
            </a:r>
            <a:r>
              <a:rPr lang="en-US" altLang="zh-CN" sz="2400" dirty="0">
                <a:latin typeface="南宋书局体" panose="02000000000000000000" pitchFamily="2" charset="-122"/>
                <a:ea typeface="南宋书局体" panose="02000000000000000000" pitchFamily="2" charset="-122"/>
              </a:rPr>
              <a:t>4.0</a:t>
            </a:r>
            <a:r>
              <a:rPr lang="zh-CN" altLang="en-US" sz="2400" dirty="0">
                <a:latin typeface="南宋书局体" panose="02000000000000000000" pitchFamily="2" charset="-122"/>
                <a:ea typeface="南宋书局体" panose="02000000000000000000" pitchFamily="2" charset="-122"/>
              </a:rPr>
              <a:t>将迎来</a:t>
            </a:r>
            <a:r>
              <a:rPr lang="zh-CN" altLang="en-US" sz="2400" b="1" dirty="0">
                <a:solidFill>
                  <a:srgbClr val="FFFF00"/>
                </a:solidFill>
                <a:latin typeface="南宋书局体" panose="02000000000000000000" pitchFamily="2" charset="-122"/>
                <a:ea typeface="南宋书局体" panose="02000000000000000000" pitchFamily="2" charset="-122"/>
              </a:rPr>
              <a:t>更火爆的传播效果</a:t>
            </a:r>
            <a:r>
              <a:rPr lang="zh-CN" altLang="en-US" sz="2400" dirty="0">
                <a:latin typeface="南宋书局体" panose="02000000000000000000" pitchFamily="2" charset="-122"/>
                <a:ea typeface="南宋书局体" panose="02000000000000000000" pitchFamily="2" charset="-122"/>
              </a:rPr>
              <a:t>！</a:t>
            </a:r>
          </a:p>
        </p:txBody>
      </p:sp>
      <p:grpSp>
        <p:nvGrpSpPr>
          <p:cNvPr id="18" name="组 17"/>
          <p:cNvGrpSpPr/>
          <p:nvPr/>
        </p:nvGrpSpPr>
        <p:grpSpPr>
          <a:xfrm>
            <a:off x="10421465" y="5856630"/>
            <a:ext cx="1051864" cy="512679"/>
            <a:chOff x="7465603" y="5401733"/>
            <a:chExt cx="1406232" cy="684000"/>
          </a:xfrm>
          <a:solidFill>
            <a:srgbClr val="C10001"/>
          </a:solidFill>
        </p:grpSpPr>
        <p:sp>
          <p:nvSpPr>
            <p:cNvPr id="19" name="燕尾形 18"/>
            <p:cNvSpPr/>
            <p:nvPr/>
          </p:nvSpPr>
          <p:spPr>
            <a:xfrm>
              <a:off x="7465603" y="5401733"/>
              <a:ext cx="670865" cy="684000"/>
            </a:xfrm>
            <a:prstGeom prst="chevron">
              <a:avLst>
                <a:gd name="adj" fmla="val 67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燕尾形 19"/>
            <p:cNvSpPr/>
            <p:nvPr/>
          </p:nvSpPr>
          <p:spPr>
            <a:xfrm>
              <a:off x="7843370" y="5401733"/>
              <a:ext cx="670865" cy="684000"/>
            </a:xfrm>
            <a:prstGeom prst="chevron">
              <a:avLst>
                <a:gd name="adj" fmla="val 67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燕尾形 20"/>
            <p:cNvSpPr/>
            <p:nvPr/>
          </p:nvSpPr>
          <p:spPr>
            <a:xfrm>
              <a:off x="8200970" y="5401733"/>
              <a:ext cx="670865" cy="684000"/>
            </a:xfrm>
            <a:prstGeom prst="chevron">
              <a:avLst>
                <a:gd name="adj" fmla="val 67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22" name="文本框 21"/>
          <p:cNvSpPr txBox="1"/>
          <p:nvPr/>
        </p:nvSpPr>
        <p:spPr>
          <a:xfrm>
            <a:off x="6773514" y="5744960"/>
            <a:ext cx="3599703" cy="707886"/>
          </a:xfrm>
          <a:prstGeom prst="rect">
            <a:avLst/>
          </a:prstGeom>
          <a:noFill/>
        </p:spPr>
        <p:txBody>
          <a:bodyPr wrap="square" rtlCol="0">
            <a:spAutoFit/>
          </a:bodyPr>
          <a:lstStyle/>
          <a:p>
            <a:r>
              <a:rPr kumimoji="1" lang="zh-CN" altLang="en-US" sz="4000" dirty="0">
                <a:solidFill>
                  <a:srgbClr val="C00000"/>
                </a:solidFill>
                <a:latin typeface="南宋书局体" charset="0"/>
                <a:ea typeface="南宋书局体" charset="0"/>
                <a:cs typeface="南宋书局体" charset="0"/>
              </a:rPr>
              <a:t>那么，说说</a:t>
            </a:r>
            <a:r>
              <a:rPr kumimoji="1" lang="en-US" altLang="zh-CN" sz="4000" dirty="0">
                <a:solidFill>
                  <a:srgbClr val="C00000"/>
                </a:solidFill>
                <a:latin typeface="南宋书局体" charset="0"/>
                <a:ea typeface="南宋书局体" charset="0"/>
                <a:cs typeface="南宋书局体" charset="0"/>
              </a:rPr>
              <a:t>2019</a:t>
            </a:r>
            <a:endParaRPr kumimoji="1" lang="zh-CN" altLang="en-US" sz="4000" dirty="0">
              <a:solidFill>
                <a:srgbClr val="C00000"/>
              </a:solidFill>
              <a:latin typeface="南宋书局体" charset="0"/>
              <a:ea typeface="南宋书局体" charset="0"/>
              <a:cs typeface="南宋书局体" charset="0"/>
            </a:endParaRPr>
          </a:p>
        </p:txBody>
      </p:sp>
    </p:spTree>
    <p:extLst>
      <p:ext uri="{BB962C8B-B14F-4D97-AF65-F5344CB8AC3E}">
        <p14:creationId xmlns:p14="http://schemas.microsoft.com/office/powerpoint/2010/main" val="16717359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4305</TotalTime>
  <Words>2618</Words>
  <Application>Microsoft Office PowerPoint</Application>
  <PresentationFormat>宽屏</PresentationFormat>
  <Paragraphs>251</Paragraphs>
  <Slides>30</Slides>
  <Notes>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30</vt:i4>
      </vt:variant>
    </vt:vector>
  </HeadingPairs>
  <TitlesOfParts>
    <vt:vector size="44" baseType="lpstr">
      <vt:lpstr>Arial</vt:lpstr>
      <vt:lpstr>微软雅黑</vt:lpstr>
      <vt:lpstr>南宋书局体</vt:lpstr>
      <vt:lpstr>Abril Fatface</vt:lpstr>
      <vt:lpstr>Calibri</vt:lpstr>
      <vt:lpstr>华文宋体</vt:lpstr>
      <vt:lpstr>等线</vt:lpstr>
      <vt:lpstr>等线 Light</vt:lpstr>
      <vt:lpstr>Wingdings</vt:lpstr>
      <vt:lpstr>方正清刻本悦宋简体</vt:lpstr>
      <vt:lpstr>华文中宋</vt:lpstr>
      <vt:lpstr>Office 主题​​</vt:lpstr>
      <vt:lpstr>1_Office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权纯晶</dc:creator>
  <cp:lastModifiedBy>找死啊？你丫操</cp:lastModifiedBy>
  <cp:revision>279</cp:revision>
  <cp:lastPrinted>2019-05-09T11:25:45Z</cp:lastPrinted>
  <dcterms:created xsi:type="dcterms:W3CDTF">2019-02-22T03:04:30Z</dcterms:created>
  <dcterms:modified xsi:type="dcterms:W3CDTF">2019-05-17T14:06:09Z</dcterms:modified>
</cp:coreProperties>
</file>